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91" r:id="rId2"/>
    <p:sldId id="256" r:id="rId3"/>
    <p:sldId id="267" r:id="rId4"/>
    <p:sldId id="268" r:id="rId5"/>
    <p:sldId id="270" r:id="rId6"/>
    <p:sldId id="271" r:id="rId7"/>
    <p:sldId id="292" r:id="rId8"/>
    <p:sldId id="293" r:id="rId9"/>
    <p:sldId id="294" r:id="rId10"/>
    <p:sldId id="295" r:id="rId11"/>
    <p:sldId id="315" r:id="rId12"/>
    <p:sldId id="316" r:id="rId13"/>
    <p:sldId id="317" r:id="rId14"/>
    <p:sldId id="318" r:id="rId15"/>
    <p:sldId id="319" r:id="rId16"/>
    <p:sldId id="320" r:id="rId17"/>
    <p:sldId id="321" r:id="rId18"/>
    <p:sldId id="322" r:id="rId19"/>
    <p:sldId id="323" r:id="rId20"/>
    <p:sldId id="324" r:id="rId21"/>
    <p:sldId id="325" r:id="rId22"/>
    <p:sldId id="300" r:id="rId23"/>
    <p:sldId id="272" r:id="rId24"/>
    <p:sldId id="273" r:id="rId25"/>
    <p:sldId id="275" r:id="rId26"/>
    <p:sldId id="277" r:id="rId27"/>
    <p:sldId id="278" r:id="rId28"/>
    <p:sldId id="279" r:id="rId29"/>
    <p:sldId id="280" r:id="rId30"/>
    <p:sldId id="281" r:id="rId31"/>
    <p:sldId id="282" r:id="rId32"/>
    <p:sldId id="283" r:id="rId33"/>
    <p:sldId id="284" r:id="rId34"/>
    <p:sldId id="286" r:id="rId35"/>
    <p:sldId id="287" r:id="rId36"/>
    <p:sldId id="288" r:id="rId37"/>
    <p:sldId id="289" r:id="rId38"/>
    <p:sldId id="290" r:id="rId39"/>
    <p:sldId id="262" r:id="rId40"/>
    <p:sldId id="261" r:id="rId41"/>
    <p:sldId id="274" r:id="rId42"/>
    <p:sldId id="285" r:id="rId43"/>
    <p:sldId id="327" r:id="rId44"/>
    <p:sldId id="313" r:id="rId45"/>
    <p:sldId id="276" r:id="rId46"/>
    <p:sldId id="326" r:id="rId47"/>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C4E3B-0538-4B65-ABD0-88BA97E9FA09}" type="datetimeFigureOut">
              <a:rPr lang="zh-HK" altLang="en-US" smtClean="0"/>
              <a:t>13/12/2024</a:t>
            </a:fld>
            <a:endParaRPr lang="zh-HK"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D72FA-29D8-43C8-A21D-DA45DC163177}" type="slidenum">
              <a:rPr lang="zh-HK" altLang="en-US" smtClean="0"/>
              <a:t>‹#›</a:t>
            </a:fld>
            <a:endParaRPr lang="zh-HK" altLang="en-US"/>
          </a:p>
        </p:txBody>
      </p:sp>
    </p:spTree>
    <p:extLst>
      <p:ext uri="{BB962C8B-B14F-4D97-AF65-F5344CB8AC3E}">
        <p14:creationId xmlns:p14="http://schemas.microsoft.com/office/powerpoint/2010/main" val="157638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1beb14d96a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1beb14d96a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1c3918784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g31c3918784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1c3918784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31c3918784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1c3918784f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1c3918784f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1beb14d96a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1beb14d96a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1d14e96eb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1d14e96eb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1d14e96eb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31d14e96eb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1d14e96eb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1d14e96eb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1d14e96eb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1d14e96eb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20e74c3d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320e74c3d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20e74c3de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320e74c3de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20e74c3de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320e74c3de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20e74c3de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320e74c3de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20e74c3de6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20e74c3de6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1c3918784f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1c3918784f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1d14e96ebd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1d14e96ebd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1d14e96ebd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1d14e96ebd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1d14e96ebd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1d14e96eb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1d14e96ebd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1d14e96ebd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1e284cff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1e284cff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1dc03ccca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1dc03ccc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1d14e96ebd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1d14e96ebd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1d14e96ebd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1d14e96ebd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1d14e96eb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1d14e96eb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15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1c3918784f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1c3918784f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1c3918784f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1c3918784f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1c3918784f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1c3918784f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1c3918784f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1c3918784f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1c3918784f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1c3918784f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1c3918784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g31c3918784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E1D744-484E-41F2-A726-5C5D29E8575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HK" altLang="en-US"/>
          </a:p>
        </p:txBody>
      </p:sp>
      <p:sp>
        <p:nvSpPr>
          <p:cNvPr id="3" name="副标题 2">
            <a:extLst>
              <a:ext uri="{FF2B5EF4-FFF2-40B4-BE49-F238E27FC236}">
                <a16:creationId xmlns:a16="http://schemas.microsoft.com/office/drawing/2014/main" id="{6057395E-5D9C-45E8-B692-D0883F8469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HK" altLang="en-US"/>
          </a:p>
        </p:txBody>
      </p:sp>
      <p:sp>
        <p:nvSpPr>
          <p:cNvPr id="4" name="日期占位符 3">
            <a:extLst>
              <a:ext uri="{FF2B5EF4-FFF2-40B4-BE49-F238E27FC236}">
                <a16:creationId xmlns:a16="http://schemas.microsoft.com/office/drawing/2014/main" id="{E31635B0-F74B-4B72-B4EC-77BC4C93A801}"/>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5" name="页脚占位符 4">
            <a:extLst>
              <a:ext uri="{FF2B5EF4-FFF2-40B4-BE49-F238E27FC236}">
                <a16:creationId xmlns:a16="http://schemas.microsoft.com/office/drawing/2014/main" id="{3A14BB52-4305-45F7-9707-246932B3E1A1}"/>
              </a:ext>
            </a:extLst>
          </p:cNvPr>
          <p:cNvSpPr>
            <a:spLocks noGrp="1"/>
          </p:cNvSpPr>
          <p:nvPr>
            <p:ph type="ftr" sz="quarter" idx="11"/>
          </p:nvPr>
        </p:nvSpPr>
        <p:spPr/>
        <p:txBody>
          <a:bodyPr/>
          <a:lstStyle/>
          <a:p>
            <a:endParaRPr lang="zh-HK" altLang="en-US"/>
          </a:p>
        </p:txBody>
      </p:sp>
      <p:sp>
        <p:nvSpPr>
          <p:cNvPr id="6" name="灯片编号占位符 5">
            <a:extLst>
              <a:ext uri="{FF2B5EF4-FFF2-40B4-BE49-F238E27FC236}">
                <a16:creationId xmlns:a16="http://schemas.microsoft.com/office/drawing/2014/main" id="{7A179E7C-C375-49D4-A88F-EB31DCFD5ED4}"/>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296783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BC1F1C-F899-467B-B656-274375E8D184}"/>
              </a:ext>
            </a:extLst>
          </p:cNvPr>
          <p:cNvSpPr>
            <a:spLocks noGrp="1"/>
          </p:cNvSpPr>
          <p:nvPr>
            <p:ph type="title"/>
          </p:nvPr>
        </p:nvSpPr>
        <p:spPr/>
        <p:txBody>
          <a:bodyPr/>
          <a:lstStyle/>
          <a:p>
            <a:r>
              <a:rPr lang="zh-CN" altLang="en-US"/>
              <a:t>单击此处编辑母版标题样式</a:t>
            </a:r>
            <a:endParaRPr lang="zh-HK" altLang="en-US"/>
          </a:p>
        </p:txBody>
      </p:sp>
      <p:sp>
        <p:nvSpPr>
          <p:cNvPr id="3" name="竖排文字占位符 2">
            <a:extLst>
              <a:ext uri="{FF2B5EF4-FFF2-40B4-BE49-F238E27FC236}">
                <a16:creationId xmlns:a16="http://schemas.microsoft.com/office/drawing/2014/main" id="{56C73A14-34A4-42DE-9D94-29AE88EF8E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4" name="日期占位符 3">
            <a:extLst>
              <a:ext uri="{FF2B5EF4-FFF2-40B4-BE49-F238E27FC236}">
                <a16:creationId xmlns:a16="http://schemas.microsoft.com/office/drawing/2014/main" id="{8E1CB5C8-E62A-4AAC-A817-1C12AF544AB1}"/>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5" name="页脚占位符 4">
            <a:extLst>
              <a:ext uri="{FF2B5EF4-FFF2-40B4-BE49-F238E27FC236}">
                <a16:creationId xmlns:a16="http://schemas.microsoft.com/office/drawing/2014/main" id="{EE36CADE-0902-4A3C-B1AA-869952289A76}"/>
              </a:ext>
            </a:extLst>
          </p:cNvPr>
          <p:cNvSpPr>
            <a:spLocks noGrp="1"/>
          </p:cNvSpPr>
          <p:nvPr>
            <p:ph type="ftr" sz="quarter" idx="11"/>
          </p:nvPr>
        </p:nvSpPr>
        <p:spPr/>
        <p:txBody>
          <a:bodyPr/>
          <a:lstStyle/>
          <a:p>
            <a:endParaRPr lang="zh-HK" altLang="en-US"/>
          </a:p>
        </p:txBody>
      </p:sp>
      <p:sp>
        <p:nvSpPr>
          <p:cNvPr id="6" name="灯片编号占位符 5">
            <a:extLst>
              <a:ext uri="{FF2B5EF4-FFF2-40B4-BE49-F238E27FC236}">
                <a16:creationId xmlns:a16="http://schemas.microsoft.com/office/drawing/2014/main" id="{6D6BDCD6-FC46-4E06-9DF8-8B6ABDFF67A6}"/>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159112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D20890-4997-4900-92E4-595B95DD0FE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HK" altLang="en-US"/>
          </a:p>
        </p:txBody>
      </p:sp>
      <p:sp>
        <p:nvSpPr>
          <p:cNvPr id="3" name="竖排文字占位符 2">
            <a:extLst>
              <a:ext uri="{FF2B5EF4-FFF2-40B4-BE49-F238E27FC236}">
                <a16:creationId xmlns:a16="http://schemas.microsoft.com/office/drawing/2014/main" id="{2F2C780F-83DB-45DC-8A75-00CAFE25AF9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4" name="日期占位符 3">
            <a:extLst>
              <a:ext uri="{FF2B5EF4-FFF2-40B4-BE49-F238E27FC236}">
                <a16:creationId xmlns:a16="http://schemas.microsoft.com/office/drawing/2014/main" id="{9D27A4C3-7598-4B21-A49C-107640573686}"/>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5" name="页脚占位符 4">
            <a:extLst>
              <a:ext uri="{FF2B5EF4-FFF2-40B4-BE49-F238E27FC236}">
                <a16:creationId xmlns:a16="http://schemas.microsoft.com/office/drawing/2014/main" id="{2ED91D43-CBC9-46C8-8F64-F5836177209D}"/>
              </a:ext>
            </a:extLst>
          </p:cNvPr>
          <p:cNvSpPr>
            <a:spLocks noGrp="1"/>
          </p:cNvSpPr>
          <p:nvPr>
            <p:ph type="ftr" sz="quarter" idx="11"/>
          </p:nvPr>
        </p:nvSpPr>
        <p:spPr/>
        <p:txBody>
          <a:bodyPr/>
          <a:lstStyle/>
          <a:p>
            <a:endParaRPr lang="zh-HK" altLang="en-US"/>
          </a:p>
        </p:txBody>
      </p:sp>
      <p:sp>
        <p:nvSpPr>
          <p:cNvPr id="6" name="灯片编号占位符 5">
            <a:extLst>
              <a:ext uri="{FF2B5EF4-FFF2-40B4-BE49-F238E27FC236}">
                <a16:creationId xmlns:a16="http://schemas.microsoft.com/office/drawing/2014/main" id="{D7AE368C-99C2-47A6-A287-C21B39936E72}"/>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365503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val="1350502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val="2095562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9DF91-663E-438E-910D-471FBBBC8C78}"/>
              </a:ext>
            </a:extLst>
          </p:cNvPr>
          <p:cNvSpPr>
            <a:spLocks noGrp="1"/>
          </p:cNvSpPr>
          <p:nvPr>
            <p:ph type="title"/>
          </p:nvPr>
        </p:nvSpPr>
        <p:spPr/>
        <p:txBody>
          <a:bodyPr/>
          <a:lstStyle/>
          <a:p>
            <a:r>
              <a:rPr lang="zh-CN" altLang="en-US"/>
              <a:t>单击此处编辑母版标题样式</a:t>
            </a:r>
            <a:endParaRPr lang="zh-HK" altLang="en-US"/>
          </a:p>
        </p:txBody>
      </p:sp>
      <p:sp>
        <p:nvSpPr>
          <p:cNvPr id="3" name="内容占位符 2">
            <a:extLst>
              <a:ext uri="{FF2B5EF4-FFF2-40B4-BE49-F238E27FC236}">
                <a16:creationId xmlns:a16="http://schemas.microsoft.com/office/drawing/2014/main" id="{CAFE57E1-E311-4C9D-B4EF-A52B525A0C7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4" name="日期占位符 3">
            <a:extLst>
              <a:ext uri="{FF2B5EF4-FFF2-40B4-BE49-F238E27FC236}">
                <a16:creationId xmlns:a16="http://schemas.microsoft.com/office/drawing/2014/main" id="{4BAE23AD-177D-48D0-AAB1-BBF5051C277F}"/>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5" name="页脚占位符 4">
            <a:extLst>
              <a:ext uri="{FF2B5EF4-FFF2-40B4-BE49-F238E27FC236}">
                <a16:creationId xmlns:a16="http://schemas.microsoft.com/office/drawing/2014/main" id="{77055786-F151-495E-A1C4-EB57EFEBE5C0}"/>
              </a:ext>
            </a:extLst>
          </p:cNvPr>
          <p:cNvSpPr>
            <a:spLocks noGrp="1"/>
          </p:cNvSpPr>
          <p:nvPr>
            <p:ph type="ftr" sz="quarter" idx="11"/>
          </p:nvPr>
        </p:nvSpPr>
        <p:spPr/>
        <p:txBody>
          <a:bodyPr/>
          <a:lstStyle/>
          <a:p>
            <a:endParaRPr lang="zh-HK" altLang="en-US"/>
          </a:p>
        </p:txBody>
      </p:sp>
      <p:sp>
        <p:nvSpPr>
          <p:cNvPr id="6" name="灯片编号占位符 5">
            <a:extLst>
              <a:ext uri="{FF2B5EF4-FFF2-40B4-BE49-F238E27FC236}">
                <a16:creationId xmlns:a16="http://schemas.microsoft.com/office/drawing/2014/main" id="{F81536C2-F942-414B-99C6-4BC508E9370B}"/>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216650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7CF820-DE73-440F-BC03-BC375270756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HK" altLang="en-US"/>
          </a:p>
        </p:txBody>
      </p:sp>
      <p:sp>
        <p:nvSpPr>
          <p:cNvPr id="3" name="文本占位符 2">
            <a:extLst>
              <a:ext uri="{FF2B5EF4-FFF2-40B4-BE49-F238E27FC236}">
                <a16:creationId xmlns:a16="http://schemas.microsoft.com/office/drawing/2014/main" id="{E661A47E-5C66-4B1C-BF55-92D145239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CD3C5EB-4D19-4FE3-AB74-1602E3B5FC19}"/>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5" name="页脚占位符 4">
            <a:extLst>
              <a:ext uri="{FF2B5EF4-FFF2-40B4-BE49-F238E27FC236}">
                <a16:creationId xmlns:a16="http://schemas.microsoft.com/office/drawing/2014/main" id="{AEF88029-E277-4AA9-8955-808708A1C489}"/>
              </a:ext>
            </a:extLst>
          </p:cNvPr>
          <p:cNvSpPr>
            <a:spLocks noGrp="1"/>
          </p:cNvSpPr>
          <p:nvPr>
            <p:ph type="ftr" sz="quarter" idx="11"/>
          </p:nvPr>
        </p:nvSpPr>
        <p:spPr/>
        <p:txBody>
          <a:bodyPr/>
          <a:lstStyle/>
          <a:p>
            <a:endParaRPr lang="zh-HK" altLang="en-US"/>
          </a:p>
        </p:txBody>
      </p:sp>
      <p:sp>
        <p:nvSpPr>
          <p:cNvPr id="6" name="灯片编号占位符 5">
            <a:extLst>
              <a:ext uri="{FF2B5EF4-FFF2-40B4-BE49-F238E27FC236}">
                <a16:creationId xmlns:a16="http://schemas.microsoft.com/office/drawing/2014/main" id="{6D9AFF15-41BF-407C-8C69-6BA11D5ACDE5}"/>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3801911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3CCE7A-6F29-427C-861A-839170DF7511}"/>
              </a:ext>
            </a:extLst>
          </p:cNvPr>
          <p:cNvSpPr>
            <a:spLocks noGrp="1"/>
          </p:cNvSpPr>
          <p:nvPr>
            <p:ph type="title"/>
          </p:nvPr>
        </p:nvSpPr>
        <p:spPr/>
        <p:txBody>
          <a:bodyPr/>
          <a:lstStyle/>
          <a:p>
            <a:r>
              <a:rPr lang="zh-CN" altLang="en-US"/>
              <a:t>单击此处编辑母版标题样式</a:t>
            </a:r>
            <a:endParaRPr lang="zh-HK" altLang="en-US"/>
          </a:p>
        </p:txBody>
      </p:sp>
      <p:sp>
        <p:nvSpPr>
          <p:cNvPr id="3" name="内容占位符 2">
            <a:extLst>
              <a:ext uri="{FF2B5EF4-FFF2-40B4-BE49-F238E27FC236}">
                <a16:creationId xmlns:a16="http://schemas.microsoft.com/office/drawing/2014/main" id="{25108B90-19CC-4947-801C-22F44C7B5DF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4" name="内容占位符 3">
            <a:extLst>
              <a:ext uri="{FF2B5EF4-FFF2-40B4-BE49-F238E27FC236}">
                <a16:creationId xmlns:a16="http://schemas.microsoft.com/office/drawing/2014/main" id="{8B9A5D23-5DA3-42C9-94B7-151D8F70E3B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5" name="日期占位符 4">
            <a:extLst>
              <a:ext uri="{FF2B5EF4-FFF2-40B4-BE49-F238E27FC236}">
                <a16:creationId xmlns:a16="http://schemas.microsoft.com/office/drawing/2014/main" id="{9F5DF39C-0B7D-410D-9201-8D15780931AC}"/>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6" name="页脚占位符 5">
            <a:extLst>
              <a:ext uri="{FF2B5EF4-FFF2-40B4-BE49-F238E27FC236}">
                <a16:creationId xmlns:a16="http://schemas.microsoft.com/office/drawing/2014/main" id="{196E3593-83BB-476C-B0B7-17D4790519EA}"/>
              </a:ext>
            </a:extLst>
          </p:cNvPr>
          <p:cNvSpPr>
            <a:spLocks noGrp="1"/>
          </p:cNvSpPr>
          <p:nvPr>
            <p:ph type="ftr" sz="quarter" idx="11"/>
          </p:nvPr>
        </p:nvSpPr>
        <p:spPr/>
        <p:txBody>
          <a:bodyPr/>
          <a:lstStyle/>
          <a:p>
            <a:endParaRPr lang="zh-HK" altLang="en-US"/>
          </a:p>
        </p:txBody>
      </p:sp>
      <p:sp>
        <p:nvSpPr>
          <p:cNvPr id="7" name="灯片编号占位符 6">
            <a:extLst>
              <a:ext uri="{FF2B5EF4-FFF2-40B4-BE49-F238E27FC236}">
                <a16:creationId xmlns:a16="http://schemas.microsoft.com/office/drawing/2014/main" id="{BBB9834D-CCDD-4364-B24B-DD00FCAF70C7}"/>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311634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54A0EE-4F64-4192-A099-BD7ECABF6E0D}"/>
              </a:ext>
            </a:extLst>
          </p:cNvPr>
          <p:cNvSpPr>
            <a:spLocks noGrp="1"/>
          </p:cNvSpPr>
          <p:nvPr>
            <p:ph type="title"/>
          </p:nvPr>
        </p:nvSpPr>
        <p:spPr>
          <a:xfrm>
            <a:off x="839788" y="365125"/>
            <a:ext cx="10515600" cy="1325563"/>
          </a:xfrm>
        </p:spPr>
        <p:txBody>
          <a:bodyPr/>
          <a:lstStyle/>
          <a:p>
            <a:r>
              <a:rPr lang="zh-CN" altLang="en-US"/>
              <a:t>单击此处编辑母版标题样式</a:t>
            </a:r>
            <a:endParaRPr lang="zh-HK" altLang="en-US"/>
          </a:p>
        </p:txBody>
      </p:sp>
      <p:sp>
        <p:nvSpPr>
          <p:cNvPr id="3" name="文本占位符 2">
            <a:extLst>
              <a:ext uri="{FF2B5EF4-FFF2-40B4-BE49-F238E27FC236}">
                <a16:creationId xmlns:a16="http://schemas.microsoft.com/office/drawing/2014/main" id="{6D201A62-0DB7-45EE-BD2A-E230F1C2D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60E1BE-9787-4A12-B230-8413272F659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5" name="文本占位符 4">
            <a:extLst>
              <a:ext uri="{FF2B5EF4-FFF2-40B4-BE49-F238E27FC236}">
                <a16:creationId xmlns:a16="http://schemas.microsoft.com/office/drawing/2014/main" id="{F0F4F25A-DC52-4D1C-876D-FA74A2079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803D612-07A4-4C98-A4CF-177FD91FBFE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7" name="日期占位符 6">
            <a:extLst>
              <a:ext uri="{FF2B5EF4-FFF2-40B4-BE49-F238E27FC236}">
                <a16:creationId xmlns:a16="http://schemas.microsoft.com/office/drawing/2014/main" id="{EA139A41-20B9-4841-A9E0-45B113CBDBA7}"/>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8" name="页脚占位符 7">
            <a:extLst>
              <a:ext uri="{FF2B5EF4-FFF2-40B4-BE49-F238E27FC236}">
                <a16:creationId xmlns:a16="http://schemas.microsoft.com/office/drawing/2014/main" id="{3C0335E6-933B-4541-B6F3-BC34827CC38B}"/>
              </a:ext>
            </a:extLst>
          </p:cNvPr>
          <p:cNvSpPr>
            <a:spLocks noGrp="1"/>
          </p:cNvSpPr>
          <p:nvPr>
            <p:ph type="ftr" sz="quarter" idx="11"/>
          </p:nvPr>
        </p:nvSpPr>
        <p:spPr/>
        <p:txBody>
          <a:bodyPr/>
          <a:lstStyle/>
          <a:p>
            <a:endParaRPr lang="zh-HK" altLang="en-US"/>
          </a:p>
        </p:txBody>
      </p:sp>
      <p:sp>
        <p:nvSpPr>
          <p:cNvPr id="9" name="灯片编号占位符 8">
            <a:extLst>
              <a:ext uri="{FF2B5EF4-FFF2-40B4-BE49-F238E27FC236}">
                <a16:creationId xmlns:a16="http://schemas.microsoft.com/office/drawing/2014/main" id="{C9244E01-1F6C-4AE9-B4F2-3D1221A1F686}"/>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425009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2B65C1-1255-4844-B9A6-8148FDBE5539}"/>
              </a:ext>
            </a:extLst>
          </p:cNvPr>
          <p:cNvSpPr>
            <a:spLocks noGrp="1"/>
          </p:cNvSpPr>
          <p:nvPr>
            <p:ph type="title"/>
          </p:nvPr>
        </p:nvSpPr>
        <p:spPr/>
        <p:txBody>
          <a:bodyPr/>
          <a:lstStyle/>
          <a:p>
            <a:r>
              <a:rPr lang="zh-CN" altLang="en-US"/>
              <a:t>单击此处编辑母版标题样式</a:t>
            </a:r>
            <a:endParaRPr lang="zh-HK" altLang="en-US"/>
          </a:p>
        </p:txBody>
      </p:sp>
      <p:sp>
        <p:nvSpPr>
          <p:cNvPr id="3" name="日期占位符 2">
            <a:extLst>
              <a:ext uri="{FF2B5EF4-FFF2-40B4-BE49-F238E27FC236}">
                <a16:creationId xmlns:a16="http://schemas.microsoft.com/office/drawing/2014/main" id="{6BE3A713-D0B6-42FB-9E14-9B4F49D0E916}"/>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4" name="页脚占位符 3">
            <a:extLst>
              <a:ext uri="{FF2B5EF4-FFF2-40B4-BE49-F238E27FC236}">
                <a16:creationId xmlns:a16="http://schemas.microsoft.com/office/drawing/2014/main" id="{C546E825-E3DE-4F9C-9D26-A01F4D4D203F}"/>
              </a:ext>
            </a:extLst>
          </p:cNvPr>
          <p:cNvSpPr>
            <a:spLocks noGrp="1"/>
          </p:cNvSpPr>
          <p:nvPr>
            <p:ph type="ftr" sz="quarter" idx="11"/>
          </p:nvPr>
        </p:nvSpPr>
        <p:spPr/>
        <p:txBody>
          <a:bodyPr/>
          <a:lstStyle/>
          <a:p>
            <a:endParaRPr lang="zh-HK" altLang="en-US"/>
          </a:p>
        </p:txBody>
      </p:sp>
      <p:sp>
        <p:nvSpPr>
          <p:cNvPr id="5" name="灯片编号占位符 4">
            <a:extLst>
              <a:ext uri="{FF2B5EF4-FFF2-40B4-BE49-F238E27FC236}">
                <a16:creationId xmlns:a16="http://schemas.microsoft.com/office/drawing/2014/main" id="{077ED242-5E14-4739-BA58-E9B09A4ADFAF}"/>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190220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760BDD2-6975-4CC2-A956-A9FF8DFF1DD6}"/>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3" name="页脚占位符 2">
            <a:extLst>
              <a:ext uri="{FF2B5EF4-FFF2-40B4-BE49-F238E27FC236}">
                <a16:creationId xmlns:a16="http://schemas.microsoft.com/office/drawing/2014/main" id="{427AF83B-80E1-4135-AFF2-5B86276A049E}"/>
              </a:ext>
            </a:extLst>
          </p:cNvPr>
          <p:cNvSpPr>
            <a:spLocks noGrp="1"/>
          </p:cNvSpPr>
          <p:nvPr>
            <p:ph type="ftr" sz="quarter" idx="11"/>
          </p:nvPr>
        </p:nvSpPr>
        <p:spPr/>
        <p:txBody>
          <a:bodyPr/>
          <a:lstStyle/>
          <a:p>
            <a:endParaRPr lang="zh-HK" altLang="en-US"/>
          </a:p>
        </p:txBody>
      </p:sp>
      <p:sp>
        <p:nvSpPr>
          <p:cNvPr id="4" name="灯片编号占位符 3">
            <a:extLst>
              <a:ext uri="{FF2B5EF4-FFF2-40B4-BE49-F238E27FC236}">
                <a16:creationId xmlns:a16="http://schemas.microsoft.com/office/drawing/2014/main" id="{CF9DFB19-F829-45A5-B453-1A5755F33ED1}"/>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162866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E2686F-4A41-4910-B477-80A7D9EC78A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HK" altLang="en-US"/>
          </a:p>
        </p:txBody>
      </p:sp>
      <p:sp>
        <p:nvSpPr>
          <p:cNvPr id="3" name="内容占位符 2">
            <a:extLst>
              <a:ext uri="{FF2B5EF4-FFF2-40B4-BE49-F238E27FC236}">
                <a16:creationId xmlns:a16="http://schemas.microsoft.com/office/drawing/2014/main" id="{0DD75D93-1AB1-4BE2-92CE-2A4EA226EE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4" name="文本占位符 3">
            <a:extLst>
              <a:ext uri="{FF2B5EF4-FFF2-40B4-BE49-F238E27FC236}">
                <a16:creationId xmlns:a16="http://schemas.microsoft.com/office/drawing/2014/main" id="{B5009EDD-9352-4681-A653-BE17067F1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B39E15-E80F-4476-AFEE-FBF89DAE1D4E}"/>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6" name="页脚占位符 5">
            <a:extLst>
              <a:ext uri="{FF2B5EF4-FFF2-40B4-BE49-F238E27FC236}">
                <a16:creationId xmlns:a16="http://schemas.microsoft.com/office/drawing/2014/main" id="{B231777E-4D4B-435D-84EC-1CE3913F817C}"/>
              </a:ext>
            </a:extLst>
          </p:cNvPr>
          <p:cNvSpPr>
            <a:spLocks noGrp="1"/>
          </p:cNvSpPr>
          <p:nvPr>
            <p:ph type="ftr" sz="quarter" idx="11"/>
          </p:nvPr>
        </p:nvSpPr>
        <p:spPr/>
        <p:txBody>
          <a:bodyPr/>
          <a:lstStyle/>
          <a:p>
            <a:endParaRPr lang="zh-HK" altLang="en-US"/>
          </a:p>
        </p:txBody>
      </p:sp>
      <p:sp>
        <p:nvSpPr>
          <p:cNvPr id="7" name="灯片编号占位符 6">
            <a:extLst>
              <a:ext uri="{FF2B5EF4-FFF2-40B4-BE49-F238E27FC236}">
                <a16:creationId xmlns:a16="http://schemas.microsoft.com/office/drawing/2014/main" id="{52A3B2C1-8322-41A5-8D0F-60AB34861F76}"/>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416847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75E324-E841-4605-A47E-351B2F8B27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HK" altLang="en-US"/>
          </a:p>
        </p:txBody>
      </p:sp>
      <p:sp>
        <p:nvSpPr>
          <p:cNvPr id="3" name="图片占位符 2">
            <a:extLst>
              <a:ext uri="{FF2B5EF4-FFF2-40B4-BE49-F238E27FC236}">
                <a16:creationId xmlns:a16="http://schemas.microsoft.com/office/drawing/2014/main" id="{36D870B0-7C60-41CC-94BB-D8E4F87DC2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本占位符 3">
            <a:extLst>
              <a:ext uri="{FF2B5EF4-FFF2-40B4-BE49-F238E27FC236}">
                <a16:creationId xmlns:a16="http://schemas.microsoft.com/office/drawing/2014/main" id="{C1794449-C490-480C-B3A4-27407DEEA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F7B4F29-6FA3-44C3-86CB-07B06BB715A0}"/>
              </a:ext>
            </a:extLst>
          </p:cNvPr>
          <p:cNvSpPr>
            <a:spLocks noGrp="1"/>
          </p:cNvSpPr>
          <p:nvPr>
            <p:ph type="dt" sz="half" idx="10"/>
          </p:nvPr>
        </p:nvSpPr>
        <p:spPr/>
        <p:txBody>
          <a:bodyPr/>
          <a:lstStyle/>
          <a:p>
            <a:fld id="{E2917C93-C5B3-4380-A50D-8FFDF3D9CC08}" type="datetimeFigureOut">
              <a:rPr lang="zh-HK" altLang="en-US" smtClean="0"/>
              <a:t>13/12/2024</a:t>
            </a:fld>
            <a:endParaRPr lang="zh-HK" altLang="en-US"/>
          </a:p>
        </p:txBody>
      </p:sp>
      <p:sp>
        <p:nvSpPr>
          <p:cNvPr id="6" name="页脚占位符 5">
            <a:extLst>
              <a:ext uri="{FF2B5EF4-FFF2-40B4-BE49-F238E27FC236}">
                <a16:creationId xmlns:a16="http://schemas.microsoft.com/office/drawing/2014/main" id="{43BA95EA-1EB5-4A44-914D-D06BF4B3E550}"/>
              </a:ext>
            </a:extLst>
          </p:cNvPr>
          <p:cNvSpPr>
            <a:spLocks noGrp="1"/>
          </p:cNvSpPr>
          <p:nvPr>
            <p:ph type="ftr" sz="quarter" idx="11"/>
          </p:nvPr>
        </p:nvSpPr>
        <p:spPr/>
        <p:txBody>
          <a:bodyPr/>
          <a:lstStyle/>
          <a:p>
            <a:endParaRPr lang="zh-HK" altLang="en-US"/>
          </a:p>
        </p:txBody>
      </p:sp>
      <p:sp>
        <p:nvSpPr>
          <p:cNvPr id="7" name="灯片编号占位符 6">
            <a:extLst>
              <a:ext uri="{FF2B5EF4-FFF2-40B4-BE49-F238E27FC236}">
                <a16:creationId xmlns:a16="http://schemas.microsoft.com/office/drawing/2014/main" id="{EE7A4632-D786-4252-8EB3-5A2118F67359}"/>
              </a:ext>
            </a:extLst>
          </p:cNvPr>
          <p:cNvSpPr>
            <a:spLocks noGrp="1"/>
          </p:cNvSpPr>
          <p:nvPr>
            <p:ph type="sldNum" sz="quarter" idx="12"/>
          </p:nvPr>
        </p:nvSpPr>
        <p:spPr/>
        <p:txBody>
          <a:body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121244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90BD7AF-F595-46ED-9C6D-2ED346377A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HK" altLang="en-US"/>
          </a:p>
        </p:txBody>
      </p:sp>
      <p:sp>
        <p:nvSpPr>
          <p:cNvPr id="3" name="文本占位符 2">
            <a:extLst>
              <a:ext uri="{FF2B5EF4-FFF2-40B4-BE49-F238E27FC236}">
                <a16:creationId xmlns:a16="http://schemas.microsoft.com/office/drawing/2014/main" id="{F0AA93EF-C1F4-48A0-BE2C-FDF3CEF724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HK" altLang="en-US"/>
          </a:p>
        </p:txBody>
      </p:sp>
      <p:sp>
        <p:nvSpPr>
          <p:cNvPr id="4" name="日期占位符 3">
            <a:extLst>
              <a:ext uri="{FF2B5EF4-FFF2-40B4-BE49-F238E27FC236}">
                <a16:creationId xmlns:a16="http://schemas.microsoft.com/office/drawing/2014/main" id="{252F5C1B-FB89-40BF-8B65-CBA77D293B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17C93-C5B3-4380-A50D-8FFDF3D9CC08}" type="datetimeFigureOut">
              <a:rPr lang="zh-HK" altLang="en-US" smtClean="0"/>
              <a:t>13/12/2024</a:t>
            </a:fld>
            <a:endParaRPr lang="zh-HK" altLang="en-US"/>
          </a:p>
        </p:txBody>
      </p:sp>
      <p:sp>
        <p:nvSpPr>
          <p:cNvPr id="5" name="页脚占位符 4">
            <a:extLst>
              <a:ext uri="{FF2B5EF4-FFF2-40B4-BE49-F238E27FC236}">
                <a16:creationId xmlns:a16="http://schemas.microsoft.com/office/drawing/2014/main" id="{5D1DFE24-F49C-485D-A2B0-A996A823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灯片编号占位符 5">
            <a:extLst>
              <a:ext uri="{FF2B5EF4-FFF2-40B4-BE49-F238E27FC236}">
                <a16:creationId xmlns:a16="http://schemas.microsoft.com/office/drawing/2014/main" id="{CC1CD95F-2501-4019-91FC-42B176CFB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9C9F1-7A37-4C52-8899-5B18C8AEA695}" type="slidenum">
              <a:rPr lang="zh-HK" altLang="en-US" smtClean="0"/>
              <a:t>‹#›</a:t>
            </a:fld>
            <a:endParaRPr lang="zh-HK" altLang="en-US"/>
          </a:p>
        </p:txBody>
      </p:sp>
    </p:spTree>
    <p:extLst>
      <p:ext uri="{BB962C8B-B14F-4D97-AF65-F5344CB8AC3E}">
        <p14:creationId xmlns:p14="http://schemas.microsoft.com/office/powerpoint/2010/main" val="1603860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kwh.9u1.net/Services/Medicine-And-Geriatric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21.ha.org.hk/smartpatient/SPW/zh-cn/Hom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21.ha.org.hk/smartpatient/SPW/zh-HK/Home/" TargetMode="External"/><Relationship Id="rId5" Type="http://schemas.openxmlformats.org/officeDocument/2006/relationships/hyperlink" Target="https://www21.ha.org.hk/smartpatient/SPW/en-us/Home/"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kwh.9u1.ne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kwh.9u1.net/Organization-Structure.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kwh.9u1.net/In-patients.html?lang=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kwh.9u1.net/In-patients.html?lang=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kwh.9u1.net/Specialist-Out-patient.html?lang=e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kwh.9u1.net/Specialist-Out-patient.html?lang=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ha.org.hk/visitor/ha_visitor_index.asp?Content_ID=248298&amp;Lang=CHIB5&amp;Dimension=100&amp;Parent_ID=10053&amp;Ver=HTML" TargetMode="External"/><Relationship Id="rId4" Type="http://schemas.openxmlformats.org/officeDocument/2006/relationships/hyperlink" Target="https://kwh.9u1.net/Specialist-Out-patient.html?lang=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kwh.9u1.net/Visitors.html?lang=e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kwh.9u1.net/Services/Anaesthesiology-Operating-Theatre-Services.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hyperlink" Target="https://kwh.9u1.net/Visitors.html"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hyperlink" Target="https://drive.google.com/file/d/1MtCQahJtxG3BLM_bDRnYLkD_Q33edeN8/view?usp=drive_lin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kwh.9u1.net/Redevelopment-Project.html"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docs.google.com/document/d/1zHxkurNvZXPqJfGIZEu7P3TeAEc8VXa6/edit?usp=drive_link&amp;ouid=111471142683719346953&amp;rtpof=true&amp;sd=tru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kwh.9u1.net/Services/Medical-Social-Service.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kwh.9u1.net/Services/Health-Promotion-Centre.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kwh.9u1.net/history.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docs.google.com/document/d/1DBnTfKs9EKeRaqg3s4W7FpYkLUf1WDkr/edit?usp=drive_link&amp;ouid=111471142683719346953&amp;rtpof=true&amp;sd=tru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hyperlink" Target="https://docs.google.com/presentation/d/1jEgqIGIOxVzFIe07Xeeyc0rnGQsrS4zA/edit#slide=id.g31c3918784f_1_25" TargetMode="External"/><Relationship Id="rId4" Type="http://schemas.openxmlformats.org/officeDocument/2006/relationships/hyperlink" Target="https://kwh.9u1.net/Services/Medicine-And-Geriatrics.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kwh.9u1.net/overview.html"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s://www.tungwah.org.hk/" TargetMode="External"/><Relationship Id="rId5" Type="http://schemas.openxmlformats.org/officeDocument/2006/relationships/hyperlink" Target="https://www.ha.org.hk/visitor/" TargetMode="External"/><Relationship Id="rId4" Type="http://schemas.openxmlformats.org/officeDocument/2006/relationships/hyperlink" Target="https://www.tungwah.org.hk/e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kwh.9u1.net/Services/Prosthetics-Orthotic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kwh.9u1.net/Awards.html"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s://docs.google.com/document/d/1r65N5h3MqDEO9lqBSnHRxwMMHy8oK97U/edit?usp=drive_link&amp;ouid=111471142683719346953&amp;rtpof=true&amp;sd=tru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rive.google.com/drive/folders/1MWljnnBURJCfP2n07wd2_UIRIZ9EZTaX?usp=sharin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kwh.9u1.net/Our-Services.html"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google.com/business/faq/" TargetMode="External"/><Relationship Id="rId7" Type="http://schemas.openxmlformats.org/officeDocument/2006/relationships/image" Target="../media/image53.png"/><Relationship Id="rId2" Type="http://schemas.openxmlformats.org/officeDocument/2006/relationships/hyperlink" Target="https://support.google.com/business?sjid=4038118222477170983-AP#topic=4596754"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support.google.com/business/contact/gmb_3p_complaints?sjid=4038118222477170983-AP" TargetMode="External"/><Relationship Id="rId4" Type="http://schemas.openxmlformats.org/officeDocument/2006/relationships/hyperlink" Target="https://support.google.com/business/answer/3039617?sjid=4038118222477170983-AP#zippy=%2Ccontact-number-issu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kwh.9u1.net/Services/Medicine-And-Geriatric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kwh.9u1.net/Services/Medicine-And-Geriatric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kwh.9u1.net/Services/Medicine-And-Geriatric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kwh.9u1.net/Services/Medicine-And-Geriatric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kwh.9u1.net/Services/Medicine-And-Geriatric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49E8A-07EB-44A3-93ED-97B0202E2860}"/>
              </a:ext>
            </a:extLst>
          </p:cNvPr>
          <p:cNvSpPr>
            <a:spLocks noGrp="1"/>
          </p:cNvSpPr>
          <p:nvPr>
            <p:ph type="ctrTitle"/>
          </p:nvPr>
        </p:nvSpPr>
        <p:spPr/>
        <p:txBody>
          <a:bodyPr/>
          <a:lstStyle/>
          <a:p>
            <a:r>
              <a:rPr lang="en-US" altLang="zh-HK" dirty="0"/>
              <a:t>KWH Feedback</a:t>
            </a:r>
            <a:endParaRPr lang="zh-HK" altLang="en-US" dirty="0"/>
          </a:p>
        </p:txBody>
      </p:sp>
      <p:sp>
        <p:nvSpPr>
          <p:cNvPr id="3" name="副标题 2">
            <a:extLst>
              <a:ext uri="{FF2B5EF4-FFF2-40B4-BE49-F238E27FC236}">
                <a16:creationId xmlns:a16="http://schemas.microsoft.com/office/drawing/2014/main" id="{118520CE-5644-4B81-B69D-48CB08A46063}"/>
              </a:ext>
            </a:extLst>
          </p:cNvPr>
          <p:cNvSpPr>
            <a:spLocks noGrp="1"/>
          </p:cNvSpPr>
          <p:nvPr>
            <p:ph type="subTitle" idx="1"/>
          </p:nvPr>
        </p:nvSpPr>
        <p:spPr/>
        <p:txBody>
          <a:bodyPr/>
          <a:lstStyle/>
          <a:p>
            <a:r>
              <a:rPr lang="en-US" altLang="zh-HK" dirty="0"/>
              <a:t>2024-12-13</a:t>
            </a:r>
            <a:endParaRPr lang="zh-HK" altLang="en-US" dirty="0"/>
          </a:p>
        </p:txBody>
      </p:sp>
    </p:spTree>
    <p:extLst>
      <p:ext uri="{BB962C8B-B14F-4D97-AF65-F5344CB8AC3E}">
        <p14:creationId xmlns:p14="http://schemas.microsoft.com/office/powerpoint/2010/main" val="261623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1c3918784f_1_7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u="sng">
                <a:solidFill>
                  <a:schemeClr val="hlink"/>
                </a:solidFill>
                <a:hlinkClick r:id="rId3"/>
              </a:rPr>
              <a:t>https://kwh.9u1.net/Services/Medicine-And-Geriatrics.html</a:t>
            </a:r>
            <a:r>
              <a:rPr lang="en-US" sz="3200"/>
              <a:t> </a:t>
            </a:r>
            <a:endParaRPr sz="3200"/>
          </a:p>
        </p:txBody>
      </p:sp>
      <p:sp>
        <p:nvSpPr>
          <p:cNvPr id="225" name="Google Shape;225;g31c3918784f_1_70"/>
          <p:cNvSpPr txBox="1">
            <a:spLocks noGrp="1"/>
          </p:cNvSpPr>
          <p:nvPr>
            <p:ph type="body" idx="1"/>
          </p:nvPr>
        </p:nvSpPr>
        <p:spPr>
          <a:xfrm>
            <a:off x="593750" y="1404500"/>
            <a:ext cx="10515600" cy="43512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1800" b="1">
                <a:latin typeface="Arial"/>
                <a:ea typeface="Arial"/>
                <a:cs typeface="Arial"/>
                <a:sym typeface="Arial"/>
              </a:rPr>
              <a:t>繁體中文: </a:t>
            </a:r>
            <a:r>
              <a:rPr lang="en-US" sz="1800">
                <a:latin typeface="Arial"/>
                <a:ea typeface="Arial"/>
                <a:cs typeface="Arial"/>
                <a:sym typeface="Arial"/>
              </a:rPr>
              <a:t>老人科門診、記憶門診、骨質疏鬆門診、理遺科門診</a:t>
            </a:r>
            <a:endParaRPr sz="1800">
              <a:latin typeface="Arial"/>
              <a:ea typeface="Arial"/>
              <a:cs typeface="Arial"/>
              <a:sym typeface="Arial"/>
            </a:endParaRPr>
          </a:p>
          <a:p>
            <a:pPr marL="0" lvl="0" indent="0" algn="l" rtl="0">
              <a:lnSpc>
                <a:spcPct val="115000"/>
              </a:lnSpc>
              <a:spcBef>
                <a:spcPts val="0"/>
              </a:spcBef>
              <a:spcAft>
                <a:spcPts val="0"/>
              </a:spcAft>
              <a:buNone/>
            </a:pPr>
            <a:r>
              <a:rPr lang="en-US" sz="1800" b="1">
                <a:latin typeface="Arial"/>
                <a:ea typeface="Arial"/>
                <a:cs typeface="Arial"/>
                <a:sym typeface="Arial"/>
              </a:rPr>
              <a:t>简体中文:</a:t>
            </a:r>
            <a:r>
              <a:rPr lang="en-US" sz="1800">
                <a:latin typeface="Arial"/>
                <a:ea typeface="Arial"/>
                <a:cs typeface="Arial"/>
                <a:sym typeface="Arial"/>
              </a:rPr>
              <a:t> 老人科门诊、记忆门诊、骨质疏松门诊、理遗科门诊</a:t>
            </a:r>
            <a:endParaRPr sz="1400">
              <a:latin typeface="Arial"/>
              <a:ea typeface="Arial"/>
              <a:cs typeface="Arial"/>
              <a:sym typeface="Arial"/>
            </a:endParaRPr>
          </a:p>
        </p:txBody>
      </p:sp>
      <p:pic>
        <p:nvPicPr>
          <p:cNvPr id="226" name="Google Shape;226;g31c3918784f_1_70"/>
          <p:cNvPicPr preferRelativeResize="0"/>
          <p:nvPr/>
        </p:nvPicPr>
        <p:blipFill>
          <a:blip r:embed="rId4">
            <a:alphaModFix/>
          </a:blip>
          <a:stretch>
            <a:fillRect/>
          </a:stretch>
        </p:blipFill>
        <p:spPr>
          <a:xfrm>
            <a:off x="668800" y="2116850"/>
            <a:ext cx="7923000" cy="4823249"/>
          </a:xfrm>
          <a:prstGeom prst="rect">
            <a:avLst/>
          </a:prstGeom>
          <a:noFill/>
          <a:ln>
            <a:noFill/>
          </a:ln>
        </p:spPr>
      </p:pic>
      <p:sp>
        <p:nvSpPr>
          <p:cNvPr id="5" name="矩形 4">
            <a:extLst>
              <a:ext uri="{FF2B5EF4-FFF2-40B4-BE49-F238E27FC236}">
                <a16:creationId xmlns:a16="http://schemas.microsoft.com/office/drawing/2014/main" id="{3428318C-D3C4-4DC7-AEC7-09611A885C99}"/>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g31c3918784f_1_0"/>
          <p:cNvPicPr preferRelativeResize="0"/>
          <p:nvPr/>
        </p:nvPicPr>
        <p:blipFill>
          <a:blip r:embed="rId3">
            <a:alphaModFix/>
          </a:blip>
          <a:stretch>
            <a:fillRect/>
          </a:stretch>
        </p:blipFill>
        <p:spPr>
          <a:xfrm>
            <a:off x="7694800" y="365125"/>
            <a:ext cx="2305050" cy="1190625"/>
          </a:xfrm>
          <a:prstGeom prst="rect">
            <a:avLst/>
          </a:prstGeom>
          <a:noFill/>
          <a:ln>
            <a:noFill/>
          </a:ln>
        </p:spPr>
      </p:pic>
      <p:sp>
        <p:nvSpPr>
          <p:cNvPr id="246" name="Google Shape;246;g31c3918784f_1_0"/>
          <p:cNvSpPr txBox="1"/>
          <p:nvPr/>
        </p:nvSpPr>
        <p:spPr>
          <a:xfrm>
            <a:off x="494200" y="887350"/>
            <a:ext cx="6208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7" name="Google Shape;247;g31c3918784f_1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2800"/>
              <a:t>這目錄的兩個選項排序更新為</a:t>
            </a:r>
            <a:endParaRPr sz="2800"/>
          </a:p>
        </p:txBody>
      </p:sp>
      <p:sp>
        <p:nvSpPr>
          <p:cNvPr id="248" name="Google Shape;248;g31c3918784f_1_0"/>
          <p:cNvSpPr txBox="1">
            <a:spLocks noGrp="1"/>
          </p:cNvSpPr>
          <p:nvPr>
            <p:ph type="body" idx="1"/>
          </p:nvPr>
        </p:nvSpPr>
        <p:spPr>
          <a:xfrm>
            <a:off x="838200" y="1753325"/>
            <a:ext cx="10515600" cy="442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英文版</a:t>
            </a:r>
            <a:endParaRPr/>
          </a:p>
          <a:p>
            <a:pPr marL="457200" lvl="0" indent="-342900" algn="l" rtl="0">
              <a:spcBef>
                <a:spcPts val="1000"/>
              </a:spcBef>
              <a:spcAft>
                <a:spcPts val="0"/>
              </a:spcAft>
              <a:buSzPts val="1800"/>
              <a:buChar char="-"/>
            </a:pPr>
            <a:r>
              <a:rPr lang="en-US"/>
              <a:t>General Enquiry</a:t>
            </a:r>
            <a:endParaRPr/>
          </a:p>
          <a:p>
            <a:pPr marL="457200" lvl="0" indent="-342900" algn="l" rtl="0">
              <a:spcBef>
                <a:spcPts val="0"/>
              </a:spcBef>
              <a:spcAft>
                <a:spcPts val="0"/>
              </a:spcAft>
              <a:buSzPts val="1800"/>
              <a:buChar char="-"/>
            </a:pPr>
            <a:r>
              <a:rPr lang="en-US"/>
              <a:t>Code on Access to Information</a:t>
            </a:r>
            <a:endParaRPr/>
          </a:p>
          <a:p>
            <a:pPr marL="0" lvl="0" indent="0" algn="l" rtl="0">
              <a:spcBef>
                <a:spcPts val="1000"/>
              </a:spcBef>
              <a:spcAft>
                <a:spcPts val="0"/>
              </a:spcAft>
              <a:buNone/>
            </a:pPr>
            <a:r>
              <a:rPr lang="en-US"/>
              <a:t>繁體中文版</a:t>
            </a:r>
            <a:endParaRPr/>
          </a:p>
          <a:p>
            <a:pPr marL="457200" lvl="0" indent="-342900" algn="l" rtl="0">
              <a:spcBef>
                <a:spcPts val="1000"/>
              </a:spcBef>
              <a:spcAft>
                <a:spcPts val="0"/>
              </a:spcAft>
              <a:buSzPts val="1800"/>
              <a:buChar char="-"/>
            </a:pPr>
            <a:r>
              <a:rPr lang="en-US"/>
              <a:t>一般查詢</a:t>
            </a:r>
            <a:endParaRPr/>
          </a:p>
          <a:p>
            <a:pPr marL="457200" lvl="0" indent="-342900" algn="l" rtl="0">
              <a:spcBef>
                <a:spcPts val="0"/>
              </a:spcBef>
              <a:spcAft>
                <a:spcPts val="0"/>
              </a:spcAft>
              <a:buSzPts val="1800"/>
              <a:buChar char="-"/>
            </a:pPr>
            <a:r>
              <a:rPr lang="en-US"/>
              <a:t>公開資料守則</a:t>
            </a:r>
            <a:endParaRPr/>
          </a:p>
          <a:p>
            <a:pPr marL="0" lvl="0" indent="0" algn="l" rtl="0">
              <a:spcBef>
                <a:spcPts val="1000"/>
              </a:spcBef>
              <a:spcAft>
                <a:spcPts val="0"/>
              </a:spcAft>
              <a:buNone/>
            </a:pPr>
            <a:r>
              <a:rPr lang="en-US"/>
              <a:t>簡體中文版</a:t>
            </a:r>
            <a:endParaRPr/>
          </a:p>
          <a:p>
            <a:pPr marL="457200" lvl="0" indent="-342900" algn="l" rtl="0">
              <a:spcBef>
                <a:spcPts val="1000"/>
              </a:spcBef>
              <a:spcAft>
                <a:spcPts val="0"/>
              </a:spcAft>
              <a:buSzPts val="1800"/>
              <a:buChar char="-"/>
            </a:pPr>
            <a:r>
              <a:rPr lang="en-US"/>
              <a:t>一般查詢</a:t>
            </a:r>
            <a:endParaRPr/>
          </a:p>
          <a:p>
            <a:pPr marL="457200" lvl="0" indent="-342900" algn="l" rtl="0">
              <a:spcBef>
                <a:spcPts val="0"/>
              </a:spcBef>
              <a:spcAft>
                <a:spcPts val="0"/>
              </a:spcAft>
              <a:buSzPts val="1800"/>
              <a:buChar char="-"/>
            </a:pPr>
            <a:r>
              <a:rPr lang="en-US"/>
              <a:t>公開資料守則</a:t>
            </a:r>
            <a:endParaRPr/>
          </a:p>
        </p:txBody>
      </p:sp>
      <p:sp>
        <p:nvSpPr>
          <p:cNvPr id="249" name="Google Shape;249;g31c3918784f_1_0"/>
          <p:cNvSpPr txBox="1"/>
          <p:nvPr/>
        </p:nvSpPr>
        <p:spPr>
          <a:xfrm>
            <a:off x="0" y="6239325"/>
            <a:ext cx="402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2024-12-05</a:t>
            </a:r>
            <a:endParaRPr sz="2800">
              <a:solidFill>
                <a:schemeClr val="dk1"/>
              </a:solidFill>
              <a:latin typeface="Calibri"/>
              <a:ea typeface="Calibri"/>
              <a:cs typeface="Calibri"/>
              <a:sym typeface="Calibri"/>
            </a:endParaRPr>
          </a:p>
        </p:txBody>
      </p:sp>
      <p:sp>
        <p:nvSpPr>
          <p:cNvPr id="7" name="矩形 6">
            <a:extLst>
              <a:ext uri="{FF2B5EF4-FFF2-40B4-BE49-F238E27FC236}">
                <a16:creationId xmlns:a16="http://schemas.microsoft.com/office/drawing/2014/main" id="{2F24732C-41DA-43BC-BC5B-E0DBB003DB06}"/>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g31c3918784f_1_0"/>
          <p:cNvPicPr preferRelativeResize="0"/>
          <p:nvPr/>
        </p:nvPicPr>
        <p:blipFill>
          <a:blip r:embed="rId3">
            <a:alphaModFix/>
          </a:blip>
          <a:stretch>
            <a:fillRect/>
          </a:stretch>
        </p:blipFill>
        <p:spPr>
          <a:xfrm>
            <a:off x="7694800" y="365125"/>
            <a:ext cx="2305050" cy="1190625"/>
          </a:xfrm>
          <a:prstGeom prst="rect">
            <a:avLst/>
          </a:prstGeom>
          <a:noFill/>
          <a:ln>
            <a:noFill/>
          </a:ln>
        </p:spPr>
      </p:pic>
      <p:sp>
        <p:nvSpPr>
          <p:cNvPr id="246" name="Google Shape;246;g31c3918784f_1_0"/>
          <p:cNvSpPr txBox="1"/>
          <p:nvPr/>
        </p:nvSpPr>
        <p:spPr>
          <a:xfrm>
            <a:off x="494200" y="887350"/>
            <a:ext cx="6208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47" name="Google Shape;247;g31c3918784f_1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2800"/>
              <a:t>這目錄的兩個選項排序更新為</a:t>
            </a:r>
            <a:endParaRPr sz="2800"/>
          </a:p>
        </p:txBody>
      </p:sp>
      <p:sp>
        <p:nvSpPr>
          <p:cNvPr id="248" name="Google Shape;248;g31c3918784f_1_0"/>
          <p:cNvSpPr txBox="1">
            <a:spLocks noGrp="1"/>
          </p:cNvSpPr>
          <p:nvPr>
            <p:ph type="body" idx="1"/>
          </p:nvPr>
        </p:nvSpPr>
        <p:spPr>
          <a:xfrm>
            <a:off x="838200" y="1753325"/>
            <a:ext cx="10515600" cy="442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英文版</a:t>
            </a:r>
            <a:endParaRPr/>
          </a:p>
          <a:p>
            <a:pPr marL="457200" lvl="0" indent="-342900" algn="l" rtl="0">
              <a:spcBef>
                <a:spcPts val="1000"/>
              </a:spcBef>
              <a:spcAft>
                <a:spcPts val="0"/>
              </a:spcAft>
              <a:buSzPts val="1800"/>
              <a:buChar char="-"/>
            </a:pPr>
            <a:r>
              <a:rPr lang="en-US"/>
              <a:t>General Enquiry</a:t>
            </a:r>
            <a:endParaRPr/>
          </a:p>
          <a:p>
            <a:pPr marL="457200" lvl="0" indent="-342900" algn="l" rtl="0">
              <a:spcBef>
                <a:spcPts val="0"/>
              </a:spcBef>
              <a:spcAft>
                <a:spcPts val="0"/>
              </a:spcAft>
              <a:buSzPts val="1800"/>
              <a:buChar char="-"/>
            </a:pPr>
            <a:r>
              <a:rPr lang="en-US"/>
              <a:t>Code on Access to Information</a:t>
            </a:r>
            <a:endParaRPr/>
          </a:p>
          <a:p>
            <a:pPr marL="0" lvl="0" indent="0" algn="l" rtl="0">
              <a:spcBef>
                <a:spcPts val="1000"/>
              </a:spcBef>
              <a:spcAft>
                <a:spcPts val="0"/>
              </a:spcAft>
              <a:buNone/>
            </a:pPr>
            <a:r>
              <a:rPr lang="en-US"/>
              <a:t>繁體中文版</a:t>
            </a:r>
            <a:endParaRPr/>
          </a:p>
          <a:p>
            <a:pPr marL="457200" lvl="0" indent="-342900" algn="l" rtl="0">
              <a:spcBef>
                <a:spcPts val="1000"/>
              </a:spcBef>
              <a:spcAft>
                <a:spcPts val="0"/>
              </a:spcAft>
              <a:buSzPts val="1800"/>
              <a:buChar char="-"/>
            </a:pPr>
            <a:r>
              <a:rPr lang="en-US"/>
              <a:t>一般查詢</a:t>
            </a:r>
            <a:endParaRPr/>
          </a:p>
          <a:p>
            <a:pPr marL="457200" lvl="0" indent="-342900" algn="l" rtl="0">
              <a:spcBef>
                <a:spcPts val="0"/>
              </a:spcBef>
              <a:spcAft>
                <a:spcPts val="0"/>
              </a:spcAft>
              <a:buSzPts val="1800"/>
              <a:buChar char="-"/>
            </a:pPr>
            <a:r>
              <a:rPr lang="en-US"/>
              <a:t>公開資料守則</a:t>
            </a:r>
            <a:endParaRPr/>
          </a:p>
          <a:p>
            <a:pPr marL="0" lvl="0" indent="0" algn="l" rtl="0">
              <a:spcBef>
                <a:spcPts val="1000"/>
              </a:spcBef>
              <a:spcAft>
                <a:spcPts val="0"/>
              </a:spcAft>
              <a:buNone/>
            </a:pPr>
            <a:r>
              <a:rPr lang="en-US"/>
              <a:t>簡體中文版</a:t>
            </a:r>
            <a:endParaRPr/>
          </a:p>
          <a:p>
            <a:pPr marL="457200" lvl="0" indent="-342900" algn="l" rtl="0">
              <a:spcBef>
                <a:spcPts val="1000"/>
              </a:spcBef>
              <a:spcAft>
                <a:spcPts val="0"/>
              </a:spcAft>
              <a:buSzPts val="1800"/>
              <a:buChar char="-"/>
            </a:pPr>
            <a:r>
              <a:rPr lang="en-US"/>
              <a:t>一般查詢</a:t>
            </a:r>
            <a:endParaRPr/>
          </a:p>
          <a:p>
            <a:pPr marL="457200" lvl="0" indent="-342900" algn="l" rtl="0">
              <a:spcBef>
                <a:spcPts val="0"/>
              </a:spcBef>
              <a:spcAft>
                <a:spcPts val="0"/>
              </a:spcAft>
              <a:buSzPts val="1800"/>
              <a:buChar char="-"/>
            </a:pPr>
            <a:r>
              <a:rPr lang="en-US"/>
              <a:t>公開資料守則</a:t>
            </a:r>
            <a:endParaRPr/>
          </a:p>
        </p:txBody>
      </p:sp>
      <p:sp>
        <p:nvSpPr>
          <p:cNvPr id="249" name="Google Shape;249;g31c3918784f_1_0"/>
          <p:cNvSpPr txBox="1"/>
          <p:nvPr/>
        </p:nvSpPr>
        <p:spPr>
          <a:xfrm>
            <a:off x="0" y="6239325"/>
            <a:ext cx="402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2024-12-05</a:t>
            </a:r>
            <a:endParaRPr sz="2800">
              <a:solidFill>
                <a:schemeClr val="dk1"/>
              </a:solidFill>
              <a:latin typeface="Calibri"/>
              <a:ea typeface="Calibri"/>
              <a:cs typeface="Calibri"/>
              <a:sym typeface="Calibri"/>
            </a:endParaRPr>
          </a:p>
        </p:txBody>
      </p:sp>
      <p:sp>
        <p:nvSpPr>
          <p:cNvPr id="7" name="矩形 6">
            <a:extLst>
              <a:ext uri="{FF2B5EF4-FFF2-40B4-BE49-F238E27FC236}">
                <a16:creationId xmlns:a16="http://schemas.microsoft.com/office/drawing/2014/main" id="{B6B40BF8-D9AD-453A-96B2-EFBFB0ACE48F}"/>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1c3918784f_1_12"/>
          <p:cNvSpPr txBox="1"/>
          <p:nvPr/>
        </p:nvSpPr>
        <p:spPr>
          <a:xfrm>
            <a:off x="494200" y="887350"/>
            <a:ext cx="6208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55" name="Google Shape;255;g31c3918784f_1_12"/>
          <p:cNvSpPr txBox="1">
            <a:spLocks noGrp="1"/>
          </p:cNvSpPr>
          <p:nvPr>
            <p:ph type="title"/>
          </p:nvPr>
        </p:nvSpPr>
        <p:spPr>
          <a:xfrm>
            <a:off x="2933475" y="302250"/>
            <a:ext cx="64581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2800"/>
              <a:t>Logo合併為一，並只提供顯示功能</a:t>
            </a:r>
            <a:endParaRPr sz="2800"/>
          </a:p>
        </p:txBody>
      </p:sp>
      <p:pic>
        <p:nvPicPr>
          <p:cNvPr id="256" name="Google Shape;256;g31c3918784f_1_12"/>
          <p:cNvPicPr preferRelativeResize="0"/>
          <p:nvPr/>
        </p:nvPicPr>
        <p:blipFill>
          <a:blip r:embed="rId3">
            <a:alphaModFix/>
          </a:blip>
          <a:stretch>
            <a:fillRect/>
          </a:stretch>
        </p:blipFill>
        <p:spPr>
          <a:xfrm>
            <a:off x="703113" y="669825"/>
            <a:ext cx="1962150" cy="590550"/>
          </a:xfrm>
          <a:prstGeom prst="rect">
            <a:avLst/>
          </a:prstGeom>
          <a:noFill/>
          <a:ln>
            <a:noFill/>
          </a:ln>
        </p:spPr>
      </p:pic>
      <p:pic>
        <p:nvPicPr>
          <p:cNvPr id="257" name="Google Shape;257;g31c3918784f_1_12"/>
          <p:cNvPicPr preferRelativeResize="0"/>
          <p:nvPr/>
        </p:nvPicPr>
        <p:blipFill>
          <a:blip r:embed="rId4">
            <a:alphaModFix/>
          </a:blip>
          <a:stretch>
            <a:fillRect/>
          </a:stretch>
        </p:blipFill>
        <p:spPr>
          <a:xfrm>
            <a:off x="955525" y="1577825"/>
            <a:ext cx="1457325" cy="2876550"/>
          </a:xfrm>
          <a:prstGeom prst="rect">
            <a:avLst/>
          </a:prstGeom>
          <a:noFill/>
          <a:ln>
            <a:noFill/>
          </a:ln>
        </p:spPr>
      </p:pic>
      <p:sp>
        <p:nvSpPr>
          <p:cNvPr id="258" name="Google Shape;258;g31c3918784f_1_12"/>
          <p:cNvSpPr txBox="1"/>
          <p:nvPr/>
        </p:nvSpPr>
        <p:spPr>
          <a:xfrm>
            <a:off x="3106125" y="1683500"/>
            <a:ext cx="9260400" cy="19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更新Patient Education(病人健康教育)為鏈結:</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英文版:		</a:t>
            </a:r>
            <a:r>
              <a:rPr lang="en-US" sz="2200" u="sng">
                <a:solidFill>
                  <a:schemeClr val="hlink"/>
                </a:solidFill>
                <a:latin typeface="Calibri"/>
                <a:ea typeface="Calibri"/>
                <a:cs typeface="Calibri"/>
                <a:sym typeface="Calibri"/>
                <a:hlinkClick r:id="rId5"/>
              </a:rPr>
              <a:t>https://www21.ha.org.hk/smartpatient/SPW/en-us/Home/</a:t>
            </a: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繁體中文版:</a:t>
            </a:r>
            <a:r>
              <a:rPr lang="en-US" sz="2200" u="sng">
                <a:solidFill>
                  <a:schemeClr val="hlink"/>
                </a:solidFill>
                <a:latin typeface="Calibri"/>
                <a:ea typeface="Calibri"/>
                <a:cs typeface="Calibri"/>
                <a:sym typeface="Calibri"/>
                <a:hlinkClick r:id="rId6"/>
              </a:rPr>
              <a:t>https://www21.ha.org.hk/smartpatient/SPW/zh-HK/Home/</a:t>
            </a: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latin typeface="Calibri"/>
                <a:ea typeface="Calibri"/>
                <a:cs typeface="Calibri"/>
                <a:sym typeface="Calibri"/>
              </a:rPr>
              <a:t>簡體中文版:</a:t>
            </a:r>
            <a:r>
              <a:rPr lang="en-US" sz="2200" u="sng">
                <a:solidFill>
                  <a:schemeClr val="hlink"/>
                </a:solidFill>
                <a:latin typeface="Calibri"/>
                <a:ea typeface="Calibri"/>
                <a:cs typeface="Calibri"/>
                <a:sym typeface="Calibri"/>
                <a:hlinkClick r:id="rId7"/>
              </a:rPr>
              <a:t>https://www21.ha.org.hk/smartpatient/SPW/zh-cn/Home/</a:t>
            </a:r>
            <a:r>
              <a:rPr lang="en-US" sz="22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sp>
        <p:nvSpPr>
          <p:cNvPr id="259" name="Google Shape;259;g31c3918784f_1_12"/>
          <p:cNvSpPr txBox="1"/>
          <p:nvPr/>
        </p:nvSpPr>
        <p:spPr>
          <a:xfrm>
            <a:off x="0" y="6239325"/>
            <a:ext cx="402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2024-12-05</a:t>
            </a:r>
            <a:endParaRPr sz="2800">
              <a:solidFill>
                <a:schemeClr val="dk1"/>
              </a:solidFill>
              <a:latin typeface="Calibri"/>
              <a:ea typeface="Calibri"/>
              <a:cs typeface="Calibri"/>
              <a:sym typeface="Calibri"/>
            </a:endParaRPr>
          </a:p>
        </p:txBody>
      </p:sp>
      <p:sp>
        <p:nvSpPr>
          <p:cNvPr id="8" name="矩形 7">
            <a:extLst>
              <a:ext uri="{FF2B5EF4-FFF2-40B4-BE49-F238E27FC236}">
                <a16:creationId xmlns:a16="http://schemas.microsoft.com/office/drawing/2014/main" id="{315C21FB-42C7-4BB4-ADDD-5B6817C83A3C}"/>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u="sng">
                <a:solidFill>
                  <a:schemeClr val="hlink"/>
                </a:solidFill>
                <a:hlinkClick r:id="rId3"/>
              </a:rPr>
              <a:t>https://kwh.9u1.net/</a:t>
            </a:r>
            <a:r>
              <a:rPr lang="en-US" sz="2400"/>
              <a:t> </a:t>
            </a:r>
            <a:endParaRPr sz="2400"/>
          </a:p>
        </p:txBody>
      </p:sp>
      <p:sp>
        <p:nvSpPr>
          <p:cNvPr id="265" name="Google Shape;265;p9"/>
          <p:cNvSpPr txBox="1">
            <a:spLocks noGrp="1"/>
          </p:cNvSpPr>
          <p:nvPr>
            <p:ph type="body" idx="1"/>
          </p:nvPr>
        </p:nvSpPr>
        <p:spPr>
          <a:xfrm>
            <a:off x="6569242" y="3609473"/>
            <a:ext cx="4784558" cy="25674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圖中頁面及首頁的News/Event</a:t>
            </a:r>
            <a:endParaRPr/>
          </a:p>
          <a:p>
            <a:pPr marL="0" lvl="0" indent="0" algn="l" rtl="0">
              <a:lnSpc>
                <a:spcPct val="90000"/>
              </a:lnSpc>
              <a:spcBef>
                <a:spcPts val="1000"/>
              </a:spcBef>
              <a:spcAft>
                <a:spcPts val="0"/>
              </a:spcAft>
              <a:buClr>
                <a:schemeClr val="dk1"/>
              </a:buClr>
              <a:buSzPts val="2800"/>
              <a:buNone/>
            </a:pPr>
            <a:r>
              <a:rPr lang="en-US"/>
              <a:t>顯示中文版內容</a:t>
            </a:r>
            <a:endParaRPr/>
          </a:p>
          <a:p>
            <a:pPr marL="0" lvl="0" indent="0" algn="l" rtl="0">
              <a:lnSpc>
                <a:spcPct val="90000"/>
              </a:lnSpc>
              <a:spcBef>
                <a:spcPts val="1000"/>
              </a:spcBef>
              <a:spcAft>
                <a:spcPts val="0"/>
              </a:spcAft>
              <a:buClr>
                <a:schemeClr val="dk1"/>
              </a:buClr>
              <a:buSzPts val="2800"/>
              <a:buNone/>
            </a:pPr>
            <a:r>
              <a:rPr lang="en-US"/>
              <a:t>標明為”Only Chinese Version”</a:t>
            </a:r>
            <a:endParaRPr/>
          </a:p>
        </p:txBody>
      </p:sp>
      <p:pic>
        <p:nvPicPr>
          <p:cNvPr id="266" name="Google Shape;266;p9"/>
          <p:cNvPicPr preferRelativeResize="0"/>
          <p:nvPr/>
        </p:nvPicPr>
        <p:blipFill rotWithShape="1">
          <a:blip r:embed="rId4">
            <a:alphaModFix/>
          </a:blip>
          <a:srcRect/>
          <a:stretch/>
        </p:blipFill>
        <p:spPr>
          <a:xfrm>
            <a:off x="559373" y="1431877"/>
            <a:ext cx="8554644" cy="1876687"/>
          </a:xfrm>
          <a:prstGeom prst="rect">
            <a:avLst/>
          </a:prstGeom>
          <a:noFill/>
          <a:ln>
            <a:noFill/>
          </a:ln>
        </p:spPr>
      </p:pic>
      <p:pic>
        <p:nvPicPr>
          <p:cNvPr id="267" name="Google Shape;267;p9"/>
          <p:cNvPicPr preferRelativeResize="0"/>
          <p:nvPr/>
        </p:nvPicPr>
        <p:blipFill rotWithShape="1">
          <a:blip r:embed="rId5">
            <a:alphaModFix/>
          </a:blip>
          <a:srcRect/>
          <a:stretch/>
        </p:blipFill>
        <p:spPr>
          <a:xfrm>
            <a:off x="559373" y="3674879"/>
            <a:ext cx="4010585" cy="2019582"/>
          </a:xfrm>
          <a:prstGeom prst="rect">
            <a:avLst/>
          </a:prstGeom>
          <a:noFill/>
          <a:ln w="9525" cap="flat" cmpd="sng">
            <a:solidFill>
              <a:schemeClr val="dk1"/>
            </a:solidFill>
            <a:prstDash val="solid"/>
            <a:round/>
            <a:headEnd type="none" w="sm" len="sm"/>
            <a:tailEnd type="none" w="sm" len="sm"/>
          </a:ln>
        </p:spPr>
      </p:pic>
      <p:sp>
        <p:nvSpPr>
          <p:cNvPr id="6" name="矩形 5">
            <a:extLst>
              <a:ext uri="{FF2B5EF4-FFF2-40B4-BE49-F238E27FC236}">
                <a16:creationId xmlns:a16="http://schemas.microsoft.com/office/drawing/2014/main" id="{F433E845-83C8-4427-8F1C-2D2A0BF5335D}"/>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31c3918784f_1_10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u="sng" dirty="0">
                <a:solidFill>
                  <a:schemeClr val="hlink"/>
                </a:solidFill>
                <a:hlinkClick r:id="rId3"/>
              </a:rPr>
              <a:t>https://kwh.9u1.net/Organization-Structure.html</a:t>
            </a:r>
            <a:r>
              <a:rPr lang="en-US" sz="3900" dirty="0"/>
              <a:t> </a:t>
            </a:r>
            <a:endParaRPr sz="3900" dirty="0"/>
          </a:p>
        </p:txBody>
      </p:sp>
      <p:sp>
        <p:nvSpPr>
          <p:cNvPr id="310" name="Google Shape;310;g31c3918784f_1_107"/>
          <p:cNvSpPr txBox="1">
            <a:spLocks noGrp="1"/>
          </p:cNvSpPr>
          <p:nvPr>
            <p:ph type="body" idx="1"/>
          </p:nvPr>
        </p:nvSpPr>
        <p:spPr>
          <a:xfrm>
            <a:off x="878700" y="1525325"/>
            <a:ext cx="5181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err="1"/>
              <a:t>英文版</a:t>
            </a:r>
            <a:endParaRPr dirty="0"/>
          </a:p>
          <a:p>
            <a:pPr marL="0" lvl="0" indent="0" algn="l" rtl="0">
              <a:lnSpc>
                <a:spcPct val="100000"/>
              </a:lnSpc>
              <a:spcBef>
                <a:spcPts val="0"/>
              </a:spcBef>
              <a:spcAft>
                <a:spcPts val="0"/>
              </a:spcAft>
              <a:buClr>
                <a:schemeClr val="dk1"/>
              </a:buClr>
              <a:buSzPts val="1100"/>
              <a:buFont typeface="Arial"/>
              <a:buNone/>
            </a:pPr>
            <a:r>
              <a:rPr lang="en-US" sz="1800" dirty="0" err="1"/>
              <a:t>Kwong</a:t>
            </a:r>
            <a:r>
              <a:rPr lang="en-US" sz="1800" dirty="0"/>
              <a:t> Wah Hospital and TWGHs Wong Tai Sin Hospital </a:t>
            </a:r>
            <a:r>
              <a:rPr lang="en-US" sz="1800" dirty="0" err="1"/>
              <a:t>Hospital</a:t>
            </a:r>
            <a:r>
              <a:rPr lang="en-US" sz="1800" dirty="0"/>
              <a:t> Governing Committee 2024/25</a:t>
            </a:r>
            <a:endParaRPr sz="1800"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graphicFrame>
        <p:nvGraphicFramePr>
          <p:cNvPr id="311" name="Google Shape;311;g31c3918784f_1_107"/>
          <p:cNvGraphicFramePr/>
          <p:nvPr/>
        </p:nvGraphicFramePr>
        <p:xfrm>
          <a:off x="878700" y="2696800"/>
          <a:ext cx="4762500" cy="4046220"/>
        </p:xfrm>
        <a:graphic>
          <a:graphicData uri="http://schemas.openxmlformats.org/drawingml/2006/table">
            <a:tbl>
              <a:tblPr>
                <a:solidFill>
                  <a:srgbClr val="DEDEDE"/>
                </a:solidFill>
              </a:tblPr>
              <a:tblGrid>
                <a:gridCol w="2390775">
                  <a:extLst>
                    <a:ext uri="{9D8B030D-6E8A-4147-A177-3AD203B41FA5}">
                      <a16:colId xmlns:a16="http://schemas.microsoft.com/office/drawing/2014/main" val="20000"/>
                    </a:ext>
                  </a:extLst>
                </a:gridCol>
                <a:gridCol w="2371725">
                  <a:extLst>
                    <a:ext uri="{9D8B030D-6E8A-4147-A177-3AD203B41FA5}">
                      <a16:colId xmlns:a16="http://schemas.microsoft.com/office/drawing/2014/main" val="20001"/>
                    </a:ext>
                  </a:extLst>
                </a:gridCol>
              </a:tblGrid>
              <a:tr h="247650">
                <a:tc gridSpan="2">
                  <a:txBody>
                    <a:bodyPr/>
                    <a:lstStyle/>
                    <a:p>
                      <a:pPr marL="0" lvl="0" indent="0" algn="l" rtl="0">
                        <a:lnSpc>
                          <a:spcPct val="100000"/>
                        </a:lnSpc>
                        <a:spcBef>
                          <a:spcPts val="0"/>
                        </a:spcBef>
                        <a:spcAft>
                          <a:spcPts val="0"/>
                        </a:spcAft>
                        <a:buNone/>
                      </a:pPr>
                      <a:r>
                        <a:rPr lang="en-US" sz="900" b="1">
                          <a:solidFill>
                            <a:srgbClr val="3C3C3C"/>
                          </a:solidFill>
                          <a:latin typeface="Times New Roman"/>
                          <a:ea typeface="Times New Roman"/>
                          <a:cs typeface="Times New Roman"/>
                          <a:sym typeface="Times New Roman"/>
                        </a:rPr>
                        <a:t>Chairman:</a:t>
                      </a:r>
                      <a:endParaRPr sz="900" b="1">
                        <a:solidFill>
                          <a:srgbClr val="3C3C3C"/>
                        </a:solidFill>
                        <a:latin typeface="Times New Roman"/>
                        <a:ea typeface="Times New Roman"/>
                        <a:cs typeface="Times New Roman"/>
                        <a:sym typeface="Times New Roman"/>
                      </a:endParaRPr>
                    </a:p>
                  </a:txBody>
                  <a:tcPr marL="57150" marR="57150" marT="57150" marB="57150">
                    <a:solidFill>
                      <a:srgbClr val="CCE0F8"/>
                    </a:solidFill>
                  </a:tcPr>
                </a:tc>
                <a:tc hMerge="1">
                  <a:txBody>
                    <a:bodyPr/>
                    <a:lstStyle/>
                    <a:p>
                      <a:endParaRPr lang="zh-HK"/>
                    </a:p>
                  </a:txBody>
                  <a:tcPr/>
                </a:tc>
                <a:extLst>
                  <a:ext uri="{0D108BD9-81ED-4DB2-BD59-A6C34878D82A}">
                    <a16:rowId xmlns:a16="http://schemas.microsoft.com/office/drawing/2014/main" val="10000"/>
                  </a:ext>
                </a:extLst>
              </a:tr>
              <a:tr h="247650">
                <a:tc gridSpan="2">
                  <a:txBody>
                    <a:bodyPr/>
                    <a:lstStyle/>
                    <a:p>
                      <a:pPr marL="0" lvl="0" indent="0" algn="l" rtl="0">
                        <a:lnSpc>
                          <a:spcPct val="100000"/>
                        </a:lnSpc>
                        <a:spcBef>
                          <a:spcPts val="0"/>
                        </a:spcBef>
                        <a:spcAft>
                          <a:spcPts val="0"/>
                        </a:spcAft>
                        <a:buNone/>
                      </a:pPr>
                      <a:r>
                        <a:rPr lang="en-US" sz="900" dirty="0" err="1">
                          <a:solidFill>
                            <a:srgbClr val="3C3C3C"/>
                          </a:solidFill>
                          <a:latin typeface="Times New Roman"/>
                          <a:ea typeface="Times New Roman"/>
                          <a:cs typeface="Times New Roman"/>
                          <a:sym typeface="Times New Roman"/>
                        </a:rPr>
                        <a:t>Ms</a:t>
                      </a:r>
                      <a:r>
                        <a:rPr lang="en-US" sz="900" dirty="0">
                          <a:solidFill>
                            <a:srgbClr val="3C3C3C"/>
                          </a:solidFill>
                          <a:latin typeface="Times New Roman"/>
                          <a:ea typeface="Times New Roman"/>
                          <a:cs typeface="Times New Roman"/>
                          <a:sym typeface="Times New Roman"/>
                        </a:rPr>
                        <a:t> TANG Man Wai, Mandy</a:t>
                      </a:r>
                      <a:endParaRPr sz="900" dirty="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hMerge="1">
                  <a:txBody>
                    <a:bodyPr/>
                    <a:lstStyle/>
                    <a:p>
                      <a:endParaRPr lang="zh-HK"/>
                    </a:p>
                  </a:txBody>
                  <a:tcPr/>
                </a:tc>
                <a:extLst>
                  <a:ext uri="{0D108BD9-81ED-4DB2-BD59-A6C34878D82A}">
                    <a16:rowId xmlns:a16="http://schemas.microsoft.com/office/drawing/2014/main" val="10001"/>
                  </a:ext>
                </a:extLst>
              </a:tr>
              <a:tr h="247650">
                <a:tc gridSpan="2">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 </a:t>
                      </a:r>
                      <a:endParaRPr sz="900">
                        <a:solidFill>
                          <a:srgbClr val="3C3C3C"/>
                        </a:solidFill>
                        <a:latin typeface="Times New Roman"/>
                        <a:ea typeface="Times New Roman"/>
                        <a:cs typeface="Times New Roman"/>
                        <a:sym typeface="Times New Roman"/>
                      </a:endParaRPr>
                    </a:p>
                  </a:txBody>
                  <a:tcPr marL="57150" marR="57150" marT="57150" marB="57150"/>
                </a:tc>
                <a:tc hMerge="1">
                  <a:txBody>
                    <a:bodyPr/>
                    <a:lstStyle/>
                    <a:p>
                      <a:endParaRPr lang="zh-HK"/>
                    </a:p>
                  </a:txBody>
                  <a:tcPr/>
                </a:tc>
                <a:extLst>
                  <a:ext uri="{0D108BD9-81ED-4DB2-BD59-A6C34878D82A}">
                    <a16:rowId xmlns:a16="http://schemas.microsoft.com/office/drawing/2014/main" val="10002"/>
                  </a:ext>
                </a:extLst>
              </a:tr>
              <a:tr h="247650">
                <a:tc gridSpan="2">
                  <a:txBody>
                    <a:bodyPr/>
                    <a:lstStyle/>
                    <a:p>
                      <a:pPr marL="0" lvl="0" indent="0" algn="l" rtl="0">
                        <a:lnSpc>
                          <a:spcPct val="100000"/>
                        </a:lnSpc>
                        <a:spcBef>
                          <a:spcPts val="0"/>
                        </a:spcBef>
                        <a:spcAft>
                          <a:spcPts val="0"/>
                        </a:spcAft>
                        <a:buNone/>
                      </a:pPr>
                      <a:r>
                        <a:rPr lang="en-US" sz="900" b="1">
                          <a:solidFill>
                            <a:srgbClr val="3C3C3C"/>
                          </a:solidFill>
                          <a:latin typeface="Times New Roman"/>
                          <a:ea typeface="Times New Roman"/>
                          <a:cs typeface="Times New Roman"/>
                          <a:sym typeface="Times New Roman"/>
                        </a:rPr>
                        <a:t>Ex-officio members:</a:t>
                      </a:r>
                      <a:endParaRPr sz="900" b="1">
                        <a:solidFill>
                          <a:srgbClr val="3C3C3C"/>
                        </a:solidFill>
                        <a:latin typeface="Times New Roman"/>
                        <a:ea typeface="Times New Roman"/>
                        <a:cs typeface="Times New Roman"/>
                        <a:sym typeface="Times New Roman"/>
                      </a:endParaRPr>
                    </a:p>
                  </a:txBody>
                  <a:tcPr marL="57150" marR="57150" marT="57150" marB="57150">
                    <a:solidFill>
                      <a:srgbClr val="CCE0F8"/>
                    </a:solidFill>
                  </a:tcPr>
                </a:tc>
                <a:tc hMerge="1">
                  <a:txBody>
                    <a:bodyPr/>
                    <a:lstStyle/>
                    <a:p>
                      <a:endParaRPr lang="zh-HK"/>
                    </a:p>
                  </a:txBody>
                  <a:tcPr/>
                </a:tc>
                <a:extLst>
                  <a:ext uri="{0D108BD9-81ED-4DB2-BD59-A6C34878D82A}">
                    <a16:rowId xmlns:a16="http://schemas.microsoft.com/office/drawing/2014/main" val="10003"/>
                  </a:ext>
                </a:extLst>
              </a:tr>
              <a:tr h="504825">
                <a:tc gridSpan="2">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Hospital Authority Chief Executive or his representative</a:t>
                      </a:r>
                      <a:br>
                        <a:rPr lang="en-US" sz="900">
                          <a:solidFill>
                            <a:srgbClr val="3C3C3C"/>
                          </a:solidFill>
                          <a:latin typeface="Times New Roman"/>
                          <a:ea typeface="Times New Roman"/>
                          <a:cs typeface="Times New Roman"/>
                          <a:sym typeface="Times New Roman"/>
                        </a:rPr>
                      </a:br>
                      <a:r>
                        <a:rPr lang="en-US" sz="900">
                          <a:solidFill>
                            <a:srgbClr val="3C3C3C"/>
                          </a:solidFill>
                          <a:latin typeface="Times New Roman"/>
                          <a:ea typeface="Times New Roman"/>
                          <a:cs typeface="Times New Roman"/>
                          <a:sym typeface="Times New Roman"/>
                        </a:rPr>
                        <a:t>Hospital Chief Executive of Kwong Wah Hospital</a:t>
                      </a:r>
                      <a:br>
                        <a:rPr lang="en-US" sz="900">
                          <a:solidFill>
                            <a:srgbClr val="3C3C3C"/>
                          </a:solidFill>
                          <a:latin typeface="Times New Roman"/>
                          <a:ea typeface="Times New Roman"/>
                          <a:cs typeface="Times New Roman"/>
                          <a:sym typeface="Times New Roman"/>
                        </a:rPr>
                      </a:br>
                      <a:r>
                        <a:rPr lang="en-US" sz="900">
                          <a:solidFill>
                            <a:srgbClr val="3C3C3C"/>
                          </a:solidFill>
                          <a:latin typeface="Times New Roman"/>
                          <a:ea typeface="Times New Roman"/>
                          <a:cs typeface="Times New Roman"/>
                          <a:sym typeface="Times New Roman"/>
                        </a:rPr>
                        <a:t>Hospital Chief Executive of TWGHs Wong Tai Sin Hospital</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hMerge="1">
                  <a:txBody>
                    <a:bodyPr/>
                    <a:lstStyle/>
                    <a:p>
                      <a:endParaRPr lang="zh-HK"/>
                    </a:p>
                  </a:txBody>
                  <a:tcPr/>
                </a:tc>
                <a:extLst>
                  <a:ext uri="{0D108BD9-81ED-4DB2-BD59-A6C34878D82A}">
                    <a16:rowId xmlns:a16="http://schemas.microsoft.com/office/drawing/2014/main" val="10004"/>
                  </a:ext>
                </a:extLst>
              </a:tr>
              <a:tr h="247650">
                <a:tc gridSpan="2">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 </a:t>
                      </a:r>
                      <a:endParaRPr sz="900">
                        <a:solidFill>
                          <a:srgbClr val="3C3C3C"/>
                        </a:solidFill>
                        <a:latin typeface="Times New Roman"/>
                        <a:ea typeface="Times New Roman"/>
                        <a:cs typeface="Times New Roman"/>
                        <a:sym typeface="Times New Roman"/>
                      </a:endParaRPr>
                    </a:p>
                  </a:txBody>
                  <a:tcPr marL="57150" marR="57150" marT="57150" marB="57150"/>
                </a:tc>
                <a:tc hMerge="1">
                  <a:txBody>
                    <a:bodyPr/>
                    <a:lstStyle/>
                    <a:p>
                      <a:endParaRPr lang="zh-HK"/>
                    </a:p>
                  </a:txBody>
                  <a:tcPr/>
                </a:tc>
                <a:extLst>
                  <a:ext uri="{0D108BD9-81ED-4DB2-BD59-A6C34878D82A}">
                    <a16:rowId xmlns:a16="http://schemas.microsoft.com/office/drawing/2014/main" val="10005"/>
                  </a:ext>
                </a:extLst>
              </a:tr>
              <a:tr h="247650">
                <a:tc gridSpan="2">
                  <a:txBody>
                    <a:bodyPr/>
                    <a:lstStyle/>
                    <a:p>
                      <a:pPr marL="0" lvl="0" indent="0" algn="l" rtl="0">
                        <a:lnSpc>
                          <a:spcPct val="100000"/>
                        </a:lnSpc>
                        <a:spcBef>
                          <a:spcPts val="0"/>
                        </a:spcBef>
                        <a:spcAft>
                          <a:spcPts val="0"/>
                        </a:spcAft>
                        <a:buNone/>
                      </a:pPr>
                      <a:r>
                        <a:rPr lang="en-US" sz="900" b="1">
                          <a:solidFill>
                            <a:srgbClr val="3C3C3C"/>
                          </a:solidFill>
                          <a:latin typeface="Times New Roman"/>
                          <a:ea typeface="Times New Roman"/>
                          <a:cs typeface="Times New Roman"/>
                          <a:sym typeface="Times New Roman"/>
                        </a:rPr>
                        <a:t>Members:</a:t>
                      </a:r>
                      <a:endParaRPr sz="900" b="1">
                        <a:solidFill>
                          <a:srgbClr val="3C3C3C"/>
                        </a:solidFill>
                        <a:latin typeface="Times New Roman"/>
                        <a:ea typeface="Times New Roman"/>
                        <a:cs typeface="Times New Roman"/>
                        <a:sym typeface="Times New Roman"/>
                      </a:endParaRPr>
                    </a:p>
                  </a:txBody>
                  <a:tcPr marL="57150" marR="57150" marT="57150" marB="57150">
                    <a:solidFill>
                      <a:srgbClr val="CCE0F8"/>
                    </a:solidFill>
                  </a:tcPr>
                </a:tc>
                <a:tc hMerge="1">
                  <a:txBody>
                    <a:bodyPr/>
                    <a:lstStyle/>
                    <a:p>
                      <a:endParaRPr lang="zh-HK"/>
                    </a:p>
                  </a:txBody>
                  <a:tcPr/>
                </a:tc>
                <a:extLst>
                  <a:ext uri="{0D108BD9-81ED-4DB2-BD59-A6C34878D82A}">
                    <a16:rowId xmlns:a16="http://schemas.microsoft.com/office/drawing/2014/main" val="10006"/>
                  </a:ext>
                </a:extLst>
              </a:tr>
              <a:tr h="247650">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Dr TSOI Wing Sing, Ken, BBS</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Ms Ginny MAN, BBS, JP</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07"/>
                  </a:ext>
                </a:extLst>
              </a:tr>
              <a:tr h="247650">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TAM Chun Kwok, Kazaf, BBS</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MA Ching Yeung, Philip, BBS</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08"/>
                  </a:ext>
                </a:extLst>
              </a:tr>
              <a:tr h="247650">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WAI Ho Man, Herman, BBS</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HO Yau Kai, Orlando</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09"/>
                  </a:ext>
                </a:extLst>
              </a:tr>
              <a:tr h="247650">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TSENG Hing Yip, York</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Ms CHOI Ka Yee, Crystal</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0"/>
                  </a:ext>
                </a:extLst>
              </a:tr>
              <a:tr h="247650">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Jonathan NG</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LEE Kwong Yee, Jason Joseph</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1"/>
                  </a:ext>
                </a:extLst>
              </a:tr>
              <a:tr h="247650">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SU Yau On, Albert, MH, JP</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Arthur MUI</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2"/>
                  </a:ext>
                </a:extLst>
              </a:tr>
              <a:tr h="247650">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YIU Hung Chi</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Mr CHAN Wing Kai</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3"/>
                  </a:ext>
                </a:extLst>
              </a:tr>
              <a:tr h="247650">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Ms YIP Siu Lai, Queenie</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dirty="0" err="1">
                          <a:solidFill>
                            <a:srgbClr val="3C3C3C"/>
                          </a:solidFill>
                          <a:latin typeface="Times New Roman"/>
                          <a:ea typeface="Times New Roman"/>
                          <a:cs typeface="Times New Roman"/>
                          <a:sym typeface="Times New Roman"/>
                        </a:rPr>
                        <a:t>Ms</a:t>
                      </a:r>
                      <a:r>
                        <a:rPr lang="en-US" sz="900" dirty="0">
                          <a:solidFill>
                            <a:srgbClr val="3C3C3C"/>
                          </a:solidFill>
                          <a:latin typeface="Times New Roman"/>
                          <a:ea typeface="Times New Roman"/>
                          <a:cs typeface="Times New Roman"/>
                          <a:sym typeface="Times New Roman"/>
                        </a:rPr>
                        <a:t> Patricia Joy SHIH</a:t>
                      </a:r>
                      <a:endParaRPr sz="900" dirty="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4"/>
                  </a:ext>
                </a:extLst>
              </a:tr>
            </a:tbl>
          </a:graphicData>
        </a:graphic>
      </p:graphicFrame>
      <p:sp>
        <p:nvSpPr>
          <p:cNvPr id="312" name="Google Shape;312;g31c3918784f_1_107"/>
          <p:cNvSpPr txBox="1">
            <a:spLocks noGrp="1"/>
          </p:cNvSpPr>
          <p:nvPr>
            <p:ph type="body" idx="1"/>
          </p:nvPr>
        </p:nvSpPr>
        <p:spPr>
          <a:xfrm>
            <a:off x="6172200" y="1525325"/>
            <a:ext cx="5181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中文版(繁體&amp;簡體)</a:t>
            </a:r>
            <a:endParaRPr/>
          </a:p>
          <a:p>
            <a:pPr marL="0" lvl="0" indent="0" algn="l" rtl="0">
              <a:lnSpc>
                <a:spcPct val="115000"/>
              </a:lnSpc>
              <a:spcBef>
                <a:spcPts val="1200"/>
              </a:spcBef>
              <a:spcAft>
                <a:spcPts val="0"/>
              </a:spcAft>
              <a:buNone/>
            </a:pPr>
            <a:r>
              <a:rPr lang="en-US" sz="1100">
                <a:latin typeface="Times New Roman"/>
                <a:ea typeface="Times New Roman"/>
                <a:cs typeface="Times New Roman"/>
                <a:sym typeface="Times New Roman"/>
              </a:rPr>
              <a:t>廣華醫院及東華三院黃大仙醫院醫院管治委員會</a:t>
            </a:r>
            <a:r>
              <a:rPr lang="en-US" sz="1100">
                <a:latin typeface="Arial"/>
                <a:ea typeface="Arial"/>
                <a:cs typeface="Arial"/>
                <a:sym typeface="Arial"/>
              </a:rPr>
              <a:t>2024/2025</a:t>
            </a:r>
            <a:endParaRPr sz="1800"/>
          </a:p>
          <a:p>
            <a:pPr marL="0" lvl="0" indent="0" algn="l" rtl="0">
              <a:spcBef>
                <a:spcPts val="1200"/>
              </a:spcBef>
              <a:spcAft>
                <a:spcPts val="0"/>
              </a:spcAft>
              <a:buNone/>
            </a:pPr>
            <a:endParaRPr/>
          </a:p>
          <a:p>
            <a:pPr marL="0" lvl="0" indent="0" algn="l" rtl="0">
              <a:spcBef>
                <a:spcPts val="1000"/>
              </a:spcBef>
              <a:spcAft>
                <a:spcPts val="0"/>
              </a:spcAft>
              <a:buNone/>
            </a:pPr>
            <a:endParaRPr/>
          </a:p>
        </p:txBody>
      </p:sp>
      <p:graphicFrame>
        <p:nvGraphicFramePr>
          <p:cNvPr id="313" name="Google Shape;313;g31c3918784f_1_107"/>
          <p:cNvGraphicFramePr/>
          <p:nvPr/>
        </p:nvGraphicFramePr>
        <p:xfrm>
          <a:off x="6249150" y="2625363"/>
          <a:ext cx="4762500" cy="4131945"/>
        </p:xfrm>
        <a:graphic>
          <a:graphicData uri="http://schemas.openxmlformats.org/drawingml/2006/table">
            <a:tbl>
              <a:tblPr>
                <a:solidFill>
                  <a:srgbClr val="DEDEDE"/>
                </a:solidFill>
              </a:tblPr>
              <a:tblGrid>
                <a:gridCol w="2343150">
                  <a:extLst>
                    <a:ext uri="{9D8B030D-6E8A-4147-A177-3AD203B41FA5}">
                      <a16:colId xmlns:a16="http://schemas.microsoft.com/office/drawing/2014/main" val="20000"/>
                    </a:ext>
                  </a:extLst>
                </a:gridCol>
                <a:gridCol w="2419350">
                  <a:extLst>
                    <a:ext uri="{9D8B030D-6E8A-4147-A177-3AD203B41FA5}">
                      <a16:colId xmlns:a16="http://schemas.microsoft.com/office/drawing/2014/main" val="20001"/>
                    </a:ext>
                  </a:extLst>
                </a:gridCol>
              </a:tblGrid>
              <a:tr h="257175">
                <a:tc gridSpan="2">
                  <a:txBody>
                    <a:bodyPr/>
                    <a:lstStyle/>
                    <a:p>
                      <a:pPr marL="0" lvl="0" indent="0" algn="l" rtl="0">
                        <a:lnSpc>
                          <a:spcPct val="100000"/>
                        </a:lnSpc>
                        <a:spcBef>
                          <a:spcPts val="0"/>
                        </a:spcBef>
                        <a:spcAft>
                          <a:spcPts val="0"/>
                        </a:spcAft>
                        <a:buNone/>
                      </a:pPr>
                      <a:r>
                        <a:rPr lang="en-US" sz="900" b="1">
                          <a:solidFill>
                            <a:srgbClr val="3C3C3C"/>
                          </a:solidFill>
                          <a:latin typeface="Times New Roman"/>
                          <a:ea typeface="Times New Roman"/>
                          <a:cs typeface="Times New Roman"/>
                          <a:sym typeface="Times New Roman"/>
                        </a:rPr>
                        <a:t>主 席：</a:t>
                      </a:r>
                      <a:endParaRPr sz="900" b="1">
                        <a:solidFill>
                          <a:srgbClr val="3C3C3C"/>
                        </a:solidFill>
                        <a:latin typeface="Times New Roman"/>
                        <a:ea typeface="Times New Roman"/>
                        <a:cs typeface="Times New Roman"/>
                        <a:sym typeface="Times New Roman"/>
                      </a:endParaRPr>
                    </a:p>
                  </a:txBody>
                  <a:tcPr marL="57150" marR="57150" marT="57150" marB="57150">
                    <a:solidFill>
                      <a:srgbClr val="CCE0F8"/>
                    </a:solidFill>
                  </a:tcPr>
                </a:tc>
                <a:tc hMerge="1">
                  <a:txBody>
                    <a:bodyPr/>
                    <a:lstStyle/>
                    <a:p>
                      <a:endParaRPr lang="zh-HK"/>
                    </a:p>
                  </a:txBody>
                  <a:tcPr/>
                </a:tc>
                <a:extLst>
                  <a:ext uri="{0D108BD9-81ED-4DB2-BD59-A6C34878D82A}">
                    <a16:rowId xmlns:a16="http://schemas.microsoft.com/office/drawing/2014/main" val="10000"/>
                  </a:ext>
                </a:extLst>
              </a:tr>
              <a:tr h="257175">
                <a:tc gridSpan="2">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鄧明慧女士</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hMerge="1">
                  <a:txBody>
                    <a:bodyPr/>
                    <a:lstStyle/>
                    <a:p>
                      <a:endParaRPr lang="zh-HK"/>
                    </a:p>
                  </a:txBody>
                  <a:tcPr/>
                </a:tc>
                <a:extLst>
                  <a:ext uri="{0D108BD9-81ED-4DB2-BD59-A6C34878D82A}">
                    <a16:rowId xmlns:a16="http://schemas.microsoft.com/office/drawing/2014/main" val="10001"/>
                  </a:ext>
                </a:extLst>
              </a:tr>
              <a:tr h="247650">
                <a:tc gridSpan="2">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 </a:t>
                      </a:r>
                      <a:endParaRPr sz="900">
                        <a:solidFill>
                          <a:srgbClr val="3C3C3C"/>
                        </a:solidFill>
                        <a:latin typeface="Times New Roman"/>
                        <a:ea typeface="Times New Roman"/>
                        <a:cs typeface="Times New Roman"/>
                        <a:sym typeface="Times New Roman"/>
                      </a:endParaRPr>
                    </a:p>
                  </a:txBody>
                  <a:tcPr marL="57150" marR="57150" marT="57150" marB="57150"/>
                </a:tc>
                <a:tc hMerge="1">
                  <a:txBody>
                    <a:bodyPr/>
                    <a:lstStyle/>
                    <a:p>
                      <a:endParaRPr lang="zh-HK"/>
                    </a:p>
                  </a:txBody>
                  <a:tcPr/>
                </a:tc>
                <a:extLst>
                  <a:ext uri="{0D108BD9-81ED-4DB2-BD59-A6C34878D82A}">
                    <a16:rowId xmlns:a16="http://schemas.microsoft.com/office/drawing/2014/main" val="10002"/>
                  </a:ext>
                </a:extLst>
              </a:tr>
              <a:tr h="257175">
                <a:tc gridSpan="2">
                  <a:txBody>
                    <a:bodyPr/>
                    <a:lstStyle/>
                    <a:p>
                      <a:pPr marL="0" lvl="0" indent="0" algn="l" rtl="0">
                        <a:lnSpc>
                          <a:spcPct val="100000"/>
                        </a:lnSpc>
                        <a:spcBef>
                          <a:spcPts val="0"/>
                        </a:spcBef>
                        <a:spcAft>
                          <a:spcPts val="0"/>
                        </a:spcAft>
                        <a:buNone/>
                      </a:pPr>
                      <a:r>
                        <a:rPr lang="en-US" sz="900" b="1">
                          <a:solidFill>
                            <a:srgbClr val="3C3C3C"/>
                          </a:solidFill>
                          <a:latin typeface="Times New Roman"/>
                          <a:ea typeface="Times New Roman"/>
                          <a:cs typeface="Times New Roman"/>
                          <a:sym typeface="Times New Roman"/>
                        </a:rPr>
                        <a:t>當然成員：</a:t>
                      </a:r>
                      <a:endParaRPr sz="900" b="1">
                        <a:solidFill>
                          <a:srgbClr val="3C3C3C"/>
                        </a:solidFill>
                        <a:latin typeface="Times New Roman"/>
                        <a:ea typeface="Times New Roman"/>
                        <a:cs typeface="Times New Roman"/>
                        <a:sym typeface="Times New Roman"/>
                      </a:endParaRPr>
                    </a:p>
                  </a:txBody>
                  <a:tcPr marL="57150" marR="57150" marT="57150" marB="57150">
                    <a:solidFill>
                      <a:srgbClr val="CCE0F8"/>
                    </a:solidFill>
                  </a:tcPr>
                </a:tc>
                <a:tc hMerge="1">
                  <a:txBody>
                    <a:bodyPr/>
                    <a:lstStyle/>
                    <a:p>
                      <a:endParaRPr lang="zh-HK"/>
                    </a:p>
                  </a:txBody>
                  <a:tcPr/>
                </a:tc>
                <a:extLst>
                  <a:ext uri="{0D108BD9-81ED-4DB2-BD59-A6C34878D82A}">
                    <a16:rowId xmlns:a16="http://schemas.microsoft.com/office/drawing/2014/main" val="10003"/>
                  </a:ext>
                </a:extLst>
              </a:tr>
              <a:tr h="542925">
                <a:tc gridSpan="2">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醫院管理局行政總裁或其代表</a:t>
                      </a:r>
                      <a:br>
                        <a:rPr lang="en-US" sz="900">
                          <a:solidFill>
                            <a:srgbClr val="3C3C3C"/>
                          </a:solidFill>
                          <a:latin typeface="Times New Roman"/>
                          <a:ea typeface="Times New Roman"/>
                          <a:cs typeface="Times New Roman"/>
                          <a:sym typeface="Times New Roman"/>
                        </a:rPr>
                      </a:br>
                      <a:r>
                        <a:rPr lang="en-US" sz="900">
                          <a:solidFill>
                            <a:srgbClr val="3C3C3C"/>
                          </a:solidFill>
                          <a:latin typeface="Times New Roman"/>
                          <a:ea typeface="Times New Roman"/>
                          <a:cs typeface="Times New Roman"/>
                          <a:sym typeface="Times New Roman"/>
                        </a:rPr>
                        <a:t>廣華醫院醫院行政總監</a:t>
                      </a:r>
                      <a:br>
                        <a:rPr lang="en-US" sz="900">
                          <a:solidFill>
                            <a:srgbClr val="3C3C3C"/>
                          </a:solidFill>
                          <a:latin typeface="Times New Roman"/>
                          <a:ea typeface="Times New Roman"/>
                          <a:cs typeface="Times New Roman"/>
                          <a:sym typeface="Times New Roman"/>
                        </a:rPr>
                      </a:br>
                      <a:r>
                        <a:rPr lang="en-US" sz="900">
                          <a:solidFill>
                            <a:srgbClr val="3C3C3C"/>
                          </a:solidFill>
                          <a:latin typeface="Times New Roman"/>
                          <a:ea typeface="Times New Roman"/>
                          <a:cs typeface="Times New Roman"/>
                          <a:sym typeface="Times New Roman"/>
                        </a:rPr>
                        <a:t>東華三院黃大仙醫院醫院行政總監</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hMerge="1">
                  <a:txBody>
                    <a:bodyPr/>
                    <a:lstStyle/>
                    <a:p>
                      <a:endParaRPr lang="zh-HK"/>
                    </a:p>
                  </a:txBody>
                  <a:tcPr/>
                </a:tc>
                <a:extLst>
                  <a:ext uri="{0D108BD9-81ED-4DB2-BD59-A6C34878D82A}">
                    <a16:rowId xmlns:a16="http://schemas.microsoft.com/office/drawing/2014/main" val="10004"/>
                  </a:ext>
                </a:extLst>
              </a:tr>
              <a:tr h="247650">
                <a:tc gridSpan="2">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 </a:t>
                      </a:r>
                      <a:endParaRPr sz="900">
                        <a:solidFill>
                          <a:srgbClr val="3C3C3C"/>
                        </a:solidFill>
                        <a:latin typeface="Times New Roman"/>
                        <a:ea typeface="Times New Roman"/>
                        <a:cs typeface="Times New Roman"/>
                        <a:sym typeface="Times New Roman"/>
                      </a:endParaRPr>
                    </a:p>
                  </a:txBody>
                  <a:tcPr marL="57150" marR="57150" marT="57150" marB="57150"/>
                </a:tc>
                <a:tc hMerge="1">
                  <a:txBody>
                    <a:bodyPr/>
                    <a:lstStyle/>
                    <a:p>
                      <a:endParaRPr lang="zh-HK"/>
                    </a:p>
                  </a:txBody>
                  <a:tcPr/>
                </a:tc>
                <a:extLst>
                  <a:ext uri="{0D108BD9-81ED-4DB2-BD59-A6C34878D82A}">
                    <a16:rowId xmlns:a16="http://schemas.microsoft.com/office/drawing/2014/main" val="10005"/>
                  </a:ext>
                </a:extLst>
              </a:tr>
              <a:tr h="257175">
                <a:tc gridSpan="2">
                  <a:txBody>
                    <a:bodyPr/>
                    <a:lstStyle/>
                    <a:p>
                      <a:pPr marL="0" lvl="0" indent="0" algn="l" rtl="0">
                        <a:lnSpc>
                          <a:spcPct val="100000"/>
                        </a:lnSpc>
                        <a:spcBef>
                          <a:spcPts val="0"/>
                        </a:spcBef>
                        <a:spcAft>
                          <a:spcPts val="0"/>
                        </a:spcAft>
                        <a:buNone/>
                      </a:pPr>
                      <a:r>
                        <a:rPr lang="en-US" sz="900" b="1">
                          <a:solidFill>
                            <a:srgbClr val="3C3C3C"/>
                          </a:solidFill>
                          <a:latin typeface="Times New Roman"/>
                          <a:ea typeface="Times New Roman"/>
                          <a:cs typeface="Times New Roman"/>
                          <a:sym typeface="Times New Roman"/>
                        </a:rPr>
                        <a:t>成員：</a:t>
                      </a:r>
                      <a:endParaRPr sz="900" b="1">
                        <a:solidFill>
                          <a:srgbClr val="3C3C3C"/>
                        </a:solidFill>
                        <a:latin typeface="Times New Roman"/>
                        <a:ea typeface="Times New Roman"/>
                        <a:cs typeface="Times New Roman"/>
                        <a:sym typeface="Times New Roman"/>
                      </a:endParaRPr>
                    </a:p>
                  </a:txBody>
                  <a:tcPr marL="57150" marR="57150" marT="57150" marB="57150">
                    <a:solidFill>
                      <a:srgbClr val="CCE0F8"/>
                    </a:solidFill>
                  </a:tcPr>
                </a:tc>
                <a:tc hMerge="1">
                  <a:txBody>
                    <a:bodyPr/>
                    <a:lstStyle/>
                    <a:p>
                      <a:endParaRPr lang="zh-HK"/>
                    </a:p>
                  </a:txBody>
                  <a:tcPr/>
                </a:tc>
                <a:extLst>
                  <a:ext uri="{0D108BD9-81ED-4DB2-BD59-A6C34878D82A}">
                    <a16:rowId xmlns:a16="http://schemas.microsoft.com/office/drawing/2014/main" val="10006"/>
                  </a:ext>
                </a:extLst>
              </a:tr>
              <a:tr h="257175">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蔡榮星博士 BBS</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文頴怡小姐 BBS, JP</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07"/>
                  </a:ext>
                </a:extLst>
              </a:tr>
              <a:tr h="257175">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譚鎮國先生 BBS</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馬清揚先生 BBS</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08"/>
                  </a:ext>
                </a:extLst>
              </a:tr>
              <a:tr h="257175">
                <a:tc>
                  <a:txBody>
                    <a:bodyPr/>
                    <a:lstStyle/>
                    <a:p>
                      <a:pPr marL="0" lvl="0" indent="0" algn="l" rtl="0">
                        <a:lnSpc>
                          <a:spcPct val="100000"/>
                        </a:lnSpc>
                        <a:spcBef>
                          <a:spcPts val="0"/>
                        </a:spcBef>
                        <a:spcAft>
                          <a:spcPts val="0"/>
                        </a:spcAft>
                        <a:buNone/>
                      </a:pPr>
                      <a:r>
                        <a:rPr lang="en-US" sz="900" dirty="0" err="1">
                          <a:solidFill>
                            <a:srgbClr val="3C3C3C"/>
                          </a:solidFill>
                          <a:latin typeface="Times New Roman"/>
                          <a:ea typeface="Times New Roman"/>
                          <a:cs typeface="Times New Roman"/>
                          <a:sym typeface="Times New Roman"/>
                        </a:rPr>
                        <a:t>韋浩文先生</a:t>
                      </a:r>
                      <a:r>
                        <a:rPr lang="en-US" sz="900" dirty="0">
                          <a:solidFill>
                            <a:srgbClr val="3C3C3C"/>
                          </a:solidFill>
                          <a:latin typeface="Times New Roman"/>
                          <a:ea typeface="Times New Roman"/>
                          <a:cs typeface="Times New Roman"/>
                          <a:sym typeface="Times New Roman"/>
                        </a:rPr>
                        <a:t> BBS</a:t>
                      </a:r>
                      <a:endParaRPr sz="900" dirty="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何猷啟先生</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09"/>
                  </a:ext>
                </a:extLst>
              </a:tr>
              <a:tr h="257175">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曾慶業先生</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蔡加怡女士</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0"/>
                  </a:ext>
                </a:extLst>
              </a:tr>
              <a:tr h="257175">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伍怡先生</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李曠怡先生</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1"/>
                  </a:ext>
                </a:extLst>
              </a:tr>
              <a:tr h="257175">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蘇祐安先生 MH, JP</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梅慶堯先生</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2"/>
                  </a:ext>
                </a:extLst>
              </a:tr>
              <a:tr h="257175">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姚鴻志先生</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陳永佳先生</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3"/>
                  </a:ext>
                </a:extLst>
              </a:tr>
              <a:tr h="257175">
                <a:tc>
                  <a:txBody>
                    <a:bodyPr/>
                    <a:lstStyle/>
                    <a:p>
                      <a:pPr marL="0" lvl="0" indent="0" algn="l" rtl="0">
                        <a:lnSpc>
                          <a:spcPct val="100000"/>
                        </a:lnSpc>
                        <a:spcBef>
                          <a:spcPts val="0"/>
                        </a:spcBef>
                        <a:spcAft>
                          <a:spcPts val="0"/>
                        </a:spcAft>
                        <a:buNone/>
                      </a:pPr>
                      <a:r>
                        <a:rPr lang="en-US" sz="900">
                          <a:solidFill>
                            <a:srgbClr val="3C3C3C"/>
                          </a:solidFill>
                          <a:latin typeface="Times New Roman"/>
                          <a:ea typeface="Times New Roman"/>
                          <a:cs typeface="Times New Roman"/>
                          <a:sym typeface="Times New Roman"/>
                        </a:rPr>
                        <a:t>葉笑麗女士</a:t>
                      </a:r>
                      <a:endParaRPr sz="90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tc>
                  <a:txBody>
                    <a:bodyPr/>
                    <a:lstStyle/>
                    <a:p>
                      <a:pPr marL="0" lvl="0" indent="0" algn="l" rtl="0">
                        <a:lnSpc>
                          <a:spcPct val="100000"/>
                        </a:lnSpc>
                        <a:spcBef>
                          <a:spcPts val="0"/>
                        </a:spcBef>
                        <a:spcAft>
                          <a:spcPts val="0"/>
                        </a:spcAft>
                        <a:buNone/>
                      </a:pPr>
                      <a:r>
                        <a:rPr lang="en-US" sz="900" dirty="0" err="1">
                          <a:solidFill>
                            <a:srgbClr val="3C3C3C"/>
                          </a:solidFill>
                          <a:latin typeface="Times New Roman"/>
                          <a:ea typeface="Times New Roman"/>
                          <a:cs typeface="Times New Roman"/>
                          <a:sym typeface="Times New Roman"/>
                        </a:rPr>
                        <a:t>施慧明女士</a:t>
                      </a:r>
                      <a:endParaRPr sz="900" dirty="0">
                        <a:solidFill>
                          <a:srgbClr val="3C3C3C"/>
                        </a:solidFill>
                        <a:latin typeface="Times New Roman"/>
                        <a:ea typeface="Times New Roman"/>
                        <a:cs typeface="Times New Roman"/>
                        <a:sym typeface="Times New Roman"/>
                      </a:endParaRPr>
                    </a:p>
                  </a:txBody>
                  <a:tcPr marL="57150" marR="57150" marT="57150" marB="57150">
                    <a:solidFill>
                      <a:srgbClr val="E5EFFC"/>
                    </a:solidFill>
                  </a:tcPr>
                </a:tc>
                <a:extLst>
                  <a:ext uri="{0D108BD9-81ED-4DB2-BD59-A6C34878D82A}">
                    <a16:rowId xmlns:a16="http://schemas.microsoft.com/office/drawing/2014/main" val="10014"/>
                  </a:ext>
                </a:extLst>
              </a:tr>
            </a:tbl>
          </a:graphicData>
        </a:graphic>
      </p:graphicFrame>
      <p:pic>
        <p:nvPicPr>
          <p:cNvPr id="3" name="图片 2">
            <a:extLst>
              <a:ext uri="{FF2B5EF4-FFF2-40B4-BE49-F238E27FC236}">
                <a16:creationId xmlns:a16="http://schemas.microsoft.com/office/drawing/2014/main" id="{9F822E60-2960-4309-A7DC-DCF1EE543B2F}"/>
              </a:ext>
            </a:extLst>
          </p:cNvPr>
          <p:cNvPicPr>
            <a:picLocks noChangeAspect="1"/>
          </p:cNvPicPr>
          <p:nvPr/>
        </p:nvPicPr>
        <p:blipFill>
          <a:blip r:embed="rId4"/>
          <a:stretch>
            <a:fillRect/>
          </a:stretch>
        </p:blipFill>
        <p:spPr>
          <a:xfrm>
            <a:off x="7593049" y="4196047"/>
            <a:ext cx="4471703" cy="2389039"/>
          </a:xfrm>
          <a:prstGeom prst="rect">
            <a:avLst/>
          </a:prstGeom>
        </p:spPr>
      </p:pic>
      <p:sp>
        <p:nvSpPr>
          <p:cNvPr id="9" name="矩形 8">
            <a:extLst>
              <a:ext uri="{FF2B5EF4-FFF2-40B4-BE49-F238E27FC236}">
                <a16:creationId xmlns:a16="http://schemas.microsoft.com/office/drawing/2014/main" id="{D16F01C2-0088-4568-8D1F-282B5EE80A12}"/>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u="sng" dirty="0">
                <a:solidFill>
                  <a:schemeClr val="hlink"/>
                </a:solidFill>
                <a:hlinkClick r:id="rId3"/>
              </a:rPr>
              <a:t>https://kwh.9u1.net/In-patients.html?lang=en</a:t>
            </a:r>
            <a:r>
              <a:rPr lang="en-US" sz="2400" dirty="0"/>
              <a:t> </a:t>
            </a:r>
            <a:endParaRPr sz="2400" dirty="0"/>
          </a:p>
        </p:txBody>
      </p:sp>
      <p:sp>
        <p:nvSpPr>
          <p:cNvPr id="351" name="Google Shape;351;p20"/>
          <p:cNvSpPr txBox="1">
            <a:spLocks noGrp="1"/>
          </p:cNvSpPr>
          <p:nvPr>
            <p:ph type="body" idx="1"/>
          </p:nvPr>
        </p:nvSpPr>
        <p:spPr>
          <a:xfrm>
            <a:off x="7284869" y="306759"/>
            <a:ext cx="550645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英文版同中文版排版不一致</a:t>
            </a:r>
            <a:endParaRPr/>
          </a:p>
          <a:p>
            <a:pPr marL="0" lvl="0" indent="0" algn="l" rtl="0">
              <a:lnSpc>
                <a:spcPct val="90000"/>
              </a:lnSpc>
              <a:spcBef>
                <a:spcPts val="1000"/>
              </a:spcBef>
              <a:spcAft>
                <a:spcPts val="0"/>
              </a:spcAft>
              <a:buClr>
                <a:schemeClr val="dk1"/>
              </a:buClr>
              <a:buSzPts val="2800"/>
              <a:buNone/>
            </a:pPr>
            <a:r>
              <a:rPr lang="en-US" b="1">
                <a:highlight>
                  <a:srgbClr val="FFFF00"/>
                </a:highlight>
              </a:rPr>
              <a:t>排版跟中文版</a:t>
            </a:r>
            <a:endParaRPr/>
          </a:p>
        </p:txBody>
      </p:sp>
      <p:pic>
        <p:nvPicPr>
          <p:cNvPr id="352" name="Google Shape;352;p20"/>
          <p:cNvPicPr preferRelativeResize="0"/>
          <p:nvPr/>
        </p:nvPicPr>
        <p:blipFill rotWithShape="1">
          <a:blip r:embed="rId4">
            <a:alphaModFix/>
          </a:blip>
          <a:srcRect/>
          <a:stretch/>
        </p:blipFill>
        <p:spPr>
          <a:xfrm>
            <a:off x="1338262" y="1690688"/>
            <a:ext cx="9515475" cy="4918890"/>
          </a:xfrm>
          <a:prstGeom prst="rect">
            <a:avLst/>
          </a:prstGeom>
          <a:noFill/>
          <a:ln>
            <a:noFill/>
          </a:ln>
        </p:spPr>
      </p:pic>
      <p:sp>
        <p:nvSpPr>
          <p:cNvPr id="353" name="Google Shape;353;p20"/>
          <p:cNvSpPr/>
          <p:nvPr/>
        </p:nvSpPr>
        <p:spPr>
          <a:xfrm>
            <a:off x="1528763" y="3682357"/>
            <a:ext cx="2586037" cy="2561281"/>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矩形 5">
            <a:extLst>
              <a:ext uri="{FF2B5EF4-FFF2-40B4-BE49-F238E27FC236}">
                <a16:creationId xmlns:a16="http://schemas.microsoft.com/office/drawing/2014/main" id="{6FDCECE1-5904-45E8-A52C-528E94BFFB75}"/>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1"/>
          <p:cNvPicPr preferRelativeResize="0"/>
          <p:nvPr/>
        </p:nvPicPr>
        <p:blipFill rotWithShape="1">
          <a:blip r:embed="rId3">
            <a:alphaModFix/>
          </a:blip>
          <a:srcRect/>
          <a:stretch/>
        </p:blipFill>
        <p:spPr>
          <a:xfrm>
            <a:off x="1388522" y="1792013"/>
            <a:ext cx="9229725" cy="4759228"/>
          </a:xfrm>
          <a:prstGeom prst="rect">
            <a:avLst/>
          </a:prstGeom>
          <a:noFill/>
          <a:ln>
            <a:noFill/>
          </a:ln>
        </p:spPr>
      </p:pic>
      <p:sp>
        <p:nvSpPr>
          <p:cNvPr id="359" name="Google Shape;35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u="sng">
                <a:solidFill>
                  <a:schemeClr val="hlink"/>
                </a:solidFill>
                <a:hlinkClick r:id="rId4"/>
              </a:rPr>
              <a:t>https://kwh.9u1.net/In-patients.html?lang=en</a:t>
            </a:r>
            <a:r>
              <a:rPr lang="en-US" sz="2400"/>
              <a:t> </a:t>
            </a:r>
            <a:endParaRPr sz="2400"/>
          </a:p>
        </p:txBody>
      </p:sp>
      <p:sp>
        <p:nvSpPr>
          <p:cNvPr id="360" name="Google Shape;360;p21"/>
          <p:cNvSpPr txBox="1">
            <a:spLocks noGrp="1"/>
          </p:cNvSpPr>
          <p:nvPr>
            <p:ph type="body" idx="1"/>
          </p:nvPr>
        </p:nvSpPr>
        <p:spPr>
          <a:xfrm>
            <a:off x="7284869" y="742949"/>
            <a:ext cx="3794067" cy="6858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highlight>
                  <a:srgbClr val="FFFF00"/>
                </a:highlight>
              </a:rPr>
              <a:t>意思不對</a:t>
            </a:r>
            <a:endParaRPr b="1">
              <a:highlight>
                <a:srgbClr val="FFFF00"/>
              </a:highlight>
            </a:endParaRPr>
          </a:p>
          <a:p>
            <a:pPr marL="0" lvl="0" indent="0" algn="l" rtl="0">
              <a:lnSpc>
                <a:spcPct val="90000"/>
              </a:lnSpc>
              <a:spcBef>
                <a:spcPts val="1000"/>
              </a:spcBef>
              <a:spcAft>
                <a:spcPts val="0"/>
              </a:spcAft>
              <a:buClr>
                <a:schemeClr val="dk1"/>
              </a:buClr>
              <a:buSzPts val="2800"/>
              <a:buNone/>
            </a:pPr>
            <a:endParaRPr/>
          </a:p>
        </p:txBody>
      </p:sp>
      <p:sp>
        <p:nvSpPr>
          <p:cNvPr id="361" name="Google Shape;361;p21"/>
          <p:cNvSpPr/>
          <p:nvPr/>
        </p:nvSpPr>
        <p:spPr>
          <a:xfrm>
            <a:off x="4814392" y="3814763"/>
            <a:ext cx="1887706" cy="480912"/>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21"/>
          <p:cNvSpPr/>
          <p:nvPr/>
        </p:nvSpPr>
        <p:spPr>
          <a:xfrm>
            <a:off x="7931320" y="3814763"/>
            <a:ext cx="1887706" cy="480912"/>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矩形 6">
            <a:extLst>
              <a:ext uri="{FF2B5EF4-FFF2-40B4-BE49-F238E27FC236}">
                <a16:creationId xmlns:a16="http://schemas.microsoft.com/office/drawing/2014/main" id="{2B7F8326-C9D7-4422-9B63-E028F60CF0AC}"/>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2"/>
          <p:cNvPicPr preferRelativeResize="0"/>
          <p:nvPr/>
        </p:nvPicPr>
        <p:blipFill rotWithShape="1">
          <a:blip r:embed="rId3">
            <a:alphaModFix/>
          </a:blip>
          <a:srcRect/>
          <a:stretch/>
        </p:blipFill>
        <p:spPr>
          <a:xfrm>
            <a:off x="640896" y="1690688"/>
            <a:ext cx="9429750" cy="4879662"/>
          </a:xfrm>
          <a:prstGeom prst="rect">
            <a:avLst/>
          </a:prstGeom>
          <a:noFill/>
          <a:ln>
            <a:noFill/>
          </a:ln>
        </p:spPr>
      </p:pic>
      <p:sp>
        <p:nvSpPr>
          <p:cNvPr id="368" name="Google Shape;36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u="sng" dirty="0">
                <a:solidFill>
                  <a:schemeClr val="hlink"/>
                </a:solidFill>
                <a:hlinkClick r:id="rId4"/>
              </a:rPr>
              <a:t>https://kwh.9u1.net/Specialist-Out-patient.html?lang=en</a:t>
            </a:r>
            <a:r>
              <a:rPr lang="en-US" sz="2400" dirty="0"/>
              <a:t> </a:t>
            </a:r>
            <a:endParaRPr sz="2400" dirty="0"/>
          </a:p>
        </p:txBody>
      </p:sp>
      <p:sp>
        <p:nvSpPr>
          <p:cNvPr id="369" name="Google Shape;369;p22"/>
          <p:cNvSpPr txBox="1">
            <a:spLocks noGrp="1"/>
          </p:cNvSpPr>
          <p:nvPr>
            <p:ph type="body" idx="1"/>
          </p:nvPr>
        </p:nvSpPr>
        <p:spPr>
          <a:xfrm>
            <a:off x="7485694" y="381266"/>
            <a:ext cx="5506453" cy="39151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err="1">
                <a:highlight>
                  <a:srgbClr val="FFFF00"/>
                </a:highlight>
              </a:rPr>
              <a:t>好像有點不太像是簡體</a:t>
            </a:r>
            <a:r>
              <a:rPr lang="en-US" b="1" dirty="0">
                <a:highlight>
                  <a:srgbClr val="FFFF00"/>
                </a:highlight>
              </a:rPr>
              <a:t>?</a:t>
            </a:r>
            <a:endParaRPr dirty="0"/>
          </a:p>
          <a:p>
            <a:pPr marL="0" lvl="0" indent="0" algn="l" rtl="0">
              <a:lnSpc>
                <a:spcPct val="90000"/>
              </a:lnSpc>
              <a:spcBef>
                <a:spcPts val="1000"/>
              </a:spcBef>
              <a:spcAft>
                <a:spcPts val="0"/>
              </a:spcAft>
              <a:buClr>
                <a:schemeClr val="dk1"/>
              </a:buClr>
              <a:buSzPts val="2800"/>
              <a:buNone/>
            </a:pPr>
            <a:endParaRPr dirty="0"/>
          </a:p>
        </p:txBody>
      </p:sp>
      <p:sp>
        <p:nvSpPr>
          <p:cNvPr id="370" name="Google Shape;370;p22"/>
          <p:cNvSpPr/>
          <p:nvPr/>
        </p:nvSpPr>
        <p:spPr>
          <a:xfrm>
            <a:off x="7485694" y="2139975"/>
            <a:ext cx="984080" cy="331788"/>
          </a:xfrm>
          <a:prstGeom prst="rect">
            <a:avLst/>
          </a:prstGeom>
          <a:no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22"/>
          <p:cNvSpPr/>
          <p:nvPr/>
        </p:nvSpPr>
        <p:spPr>
          <a:xfrm>
            <a:off x="7324441" y="6196521"/>
            <a:ext cx="984080" cy="331788"/>
          </a:xfrm>
          <a:prstGeom prst="rect">
            <a:avLst/>
          </a:prstGeom>
          <a:no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2"/>
          <p:cNvSpPr/>
          <p:nvPr/>
        </p:nvSpPr>
        <p:spPr>
          <a:xfrm>
            <a:off x="4072153" y="4130519"/>
            <a:ext cx="984080" cy="331788"/>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22"/>
          <p:cNvSpPr/>
          <p:nvPr/>
        </p:nvSpPr>
        <p:spPr>
          <a:xfrm>
            <a:off x="7324441" y="4130519"/>
            <a:ext cx="984080" cy="331788"/>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22"/>
          <p:cNvSpPr txBox="1"/>
          <p:nvPr/>
        </p:nvSpPr>
        <p:spPr>
          <a:xfrm>
            <a:off x="4260801" y="4473430"/>
            <a:ext cx="6463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內科</a:t>
            </a:r>
            <a:endParaRPr sz="1800" b="1">
              <a:solidFill>
                <a:srgbClr val="FF0000"/>
              </a:solidFill>
              <a:latin typeface="Calibri"/>
              <a:ea typeface="Calibri"/>
              <a:cs typeface="Calibri"/>
              <a:sym typeface="Calibri"/>
            </a:endParaRPr>
          </a:p>
        </p:txBody>
      </p:sp>
      <p:sp>
        <p:nvSpPr>
          <p:cNvPr id="375" name="Google Shape;375;p22"/>
          <p:cNvSpPr txBox="1"/>
          <p:nvPr/>
        </p:nvSpPr>
        <p:spPr>
          <a:xfrm>
            <a:off x="7564615" y="4497536"/>
            <a:ext cx="6463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內科</a:t>
            </a:r>
            <a:endParaRPr sz="1800" b="1">
              <a:solidFill>
                <a:srgbClr val="FF0000"/>
              </a:solidFill>
              <a:latin typeface="Calibri"/>
              <a:ea typeface="Calibri"/>
              <a:cs typeface="Calibri"/>
              <a:sym typeface="Calibri"/>
            </a:endParaRPr>
          </a:p>
        </p:txBody>
      </p:sp>
      <p:sp>
        <p:nvSpPr>
          <p:cNvPr id="11" name="矩形 10">
            <a:extLst>
              <a:ext uri="{FF2B5EF4-FFF2-40B4-BE49-F238E27FC236}">
                <a16:creationId xmlns:a16="http://schemas.microsoft.com/office/drawing/2014/main" id="{7FC71366-29D0-42D8-A6FE-6D39E9EF9C1C}"/>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u="sng" dirty="0">
                <a:solidFill>
                  <a:schemeClr val="hlink"/>
                </a:solidFill>
                <a:hlinkClick r:id="rId3"/>
              </a:rPr>
              <a:t>https://kwh.9u1.net/Specialist-Out-patient.html?lang=en</a:t>
            </a:r>
            <a:r>
              <a:rPr lang="en-US" sz="2400" dirty="0"/>
              <a:t> </a:t>
            </a:r>
            <a:endParaRPr sz="2400" dirty="0"/>
          </a:p>
        </p:txBody>
      </p:sp>
      <p:sp>
        <p:nvSpPr>
          <p:cNvPr id="381" name="Google Shape;381;p23"/>
          <p:cNvSpPr/>
          <p:nvPr/>
        </p:nvSpPr>
        <p:spPr>
          <a:xfrm>
            <a:off x="7500654" y="2143812"/>
            <a:ext cx="984080" cy="331788"/>
          </a:xfrm>
          <a:prstGeom prst="rect">
            <a:avLst/>
          </a:prstGeom>
          <a:no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23"/>
          <p:cNvSpPr/>
          <p:nvPr/>
        </p:nvSpPr>
        <p:spPr>
          <a:xfrm>
            <a:off x="4072153" y="4130519"/>
            <a:ext cx="984080" cy="331788"/>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23"/>
          <p:cNvSpPr/>
          <p:nvPr/>
        </p:nvSpPr>
        <p:spPr>
          <a:xfrm>
            <a:off x="7324441" y="4130519"/>
            <a:ext cx="984080" cy="331788"/>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23"/>
          <p:cNvSpPr txBox="1"/>
          <p:nvPr/>
        </p:nvSpPr>
        <p:spPr>
          <a:xfrm>
            <a:off x="4260801" y="4473430"/>
            <a:ext cx="6463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內科</a:t>
            </a:r>
            <a:endParaRPr sz="1800" b="1">
              <a:solidFill>
                <a:srgbClr val="FF0000"/>
              </a:solidFill>
              <a:latin typeface="Calibri"/>
              <a:ea typeface="Calibri"/>
              <a:cs typeface="Calibri"/>
              <a:sym typeface="Calibri"/>
            </a:endParaRPr>
          </a:p>
        </p:txBody>
      </p:sp>
      <p:sp>
        <p:nvSpPr>
          <p:cNvPr id="385" name="Google Shape;385;p23"/>
          <p:cNvSpPr txBox="1"/>
          <p:nvPr/>
        </p:nvSpPr>
        <p:spPr>
          <a:xfrm>
            <a:off x="7564615" y="4497536"/>
            <a:ext cx="6463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內科</a:t>
            </a:r>
            <a:endParaRPr sz="1800" b="1">
              <a:solidFill>
                <a:srgbClr val="FF0000"/>
              </a:solidFill>
              <a:latin typeface="Calibri"/>
              <a:ea typeface="Calibri"/>
              <a:cs typeface="Calibri"/>
              <a:sym typeface="Calibri"/>
            </a:endParaRPr>
          </a:p>
        </p:txBody>
      </p:sp>
      <p:pic>
        <p:nvPicPr>
          <p:cNvPr id="386" name="Google Shape;386;p23"/>
          <p:cNvPicPr preferRelativeResize="0"/>
          <p:nvPr/>
        </p:nvPicPr>
        <p:blipFill rotWithShape="1">
          <a:blip r:embed="rId4">
            <a:alphaModFix/>
          </a:blip>
          <a:srcRect/>
          <a:stretch/>
        </p:blipFill>
        <p:spPr>
          <a:xfrm>
            <a:off x="838200" y="1471305"/>
            <a:ext cx="9786938" cy="5021570"/>
          </a:xfrm>
          <a:prstGeom prst="rect">
            <a:avLst/>
          </a:prstGeom>
          <a:noFill/>
          <a:ln>
            <a:noFill/>
          </a:ln>
        </p:spPr>
      </p:pic>
      <p:sp>
        <p:nvSpPr>
          <p:cNvPr id="387" name="Google Shape;387;p23"/>
          <p:cNvSpPr txBox="1"/>
          <p:nvPr/>
        </p:nvSpPr>
        <p:spPr>
          <a:xfrm>
            <a:off x="7858125" y="299931"/>
            <a:ext cx="5362044"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英文版同中文版內容不一樣</a:t>
            </a:r>
            <a:endParaRPr sz="2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1">
                <a:solidFill>
                  <a:schemeClr val="dk1"/>
                </a:solidFill>
                <a:highlight>
                  <a:srgbClr val="FFFF00"/>
                </a:highlight>
                <a:latin typeface="Calibri"/>
                <a:ea typeface="Calibri"/>
                <a:cs typeface="Calibri"/>
                <a:sym typeface="Calibri"/>
              </a:rPr>
              <a:t>跟中文版</a:t>
            </a:r>
            <a:endParaRPr sz="2800">
              <a:solidFill>
                <a:schemeClr val="dk1"/>
              </a:solidFill>
              <a:latin typeface="Calibri"/>
              <a:ea typeface="Calibri"/>
              <a:cs typeface="Calibri"/>
              <a:sym typeface="Calibri"/>
            </a:endParaRPr>
          </a:p>
        </p:txBody>
      </p:sp>
      <p:sp>
        <p:nvSpPr>
          <p:cNvPr id="388" name="Google Shape;388;p23"/>
          <p:cNvSpPr/>
          <p:nvPr/>
        </p:nvSpPr>
        <p:spPr>
          <a:xfrm>
            <a:off x="1371600" y="5829300"/>
            <a:ext cx="1271588" cy="385763"/>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矩形 10">
            <a:extLst>
              <a:ext uri="{FF2B5EF4-FFF2-40B4-BE49-F238E27FC236}">
                <a16:creationId xmlns:a16="http://schemas.microsoft.com/office/drawing/2014/main" id="{3896AD64-4049-40C0-9CE2-9BE2C5DCA770}"/>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C40B0D-59E0-42E8-9C14-0B12BF09208D}"/>
              </a:ext>
            </a:extLst>
          </p:cNvPr>
          <p:cNvSpPr>
            <a:spLocks noGrp="1"/>
          </p:cNvSpPr>
          <p:nvPr>
            <p:ph type="ctrTitle"/>
          </p:nvPr>
        </p:nvSpPr>
        <p:spPr/>
        <p:txBody>
          <a:bodyPr/>
          <a:lstStyle/>
          <a:p>
            <a:r>
              <a:rPr lang="en-US" altLang="zh-HK" dirty="0"/>
              <a:t>2024-12-03</a:t>
            </a:r>
            <a:endParaRPr lang="zh-HK" altLang="en-US" dirty="0"/>
          </a:p>
        </p:txBody>
      </p:sp>
      <p:sp>
        <p:nvSpPr>
          <p:cNvPr id="3" name="副标题 2">
            <a:extLst>
              <a:ext uri="{FF2B5EF4-FFF2-40B4-BE49-F238E27FC236}">
                <a16:creationId xmlns:a16="http://schemas.microsoft.com/office/drawing/2014/main" id="{457F6BB4-4491-46C2-8C1F-C43CD653EAE3}"/>
              </a:ext>
            </a:extLst>
          </p:cNvPr>
          <p:cNvSpPr>
            <a:spLocks noGrp="1"/>
          </p:cNvSpPr>
          <p:nvPr>
            <p:ph type="subTitle" idx="1"/>
          </p:nvPr>
        </p:nvSpPr>
        <p:spPr/>
        <p:txBody>
          <a:bodyPr/>
          <a:lstStyle/>
          <a:p>
            <a:endParaRPr lang="zh-HK" altLang="en-US"/>
          </a:p>
        </p:txBody>
      </p:sp>
    </p:spTree>
    <p:extLst>
      <p:ext uri="{BB962C8B-B14F-4D97-AF65-F5344CB8AC3E}">
        <p14:creationId xmlns:p14="http://schemas.microsoft.com/office/powerpoint/2010/main" val="244586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24"/>
          <p:cNvPicPr preferRelativeResize="0"/>
          <p:nvPr/>
        </p:nvPicPr>
        <p:blipFill rotWithShape="1">
          <a:blip r:embed="rId3">
            <a:alphaModFix/>
          </a:blip>
          <a:srcRect/>
          <a:stretch/>
        </p:blipFill>
        <p:spPr>
          <a:xfrm>
            <a:off x="780017" y="1489235"/>
            <a:ext cx="9686925" cy="5003640"/>
          </a:xfrm>
          <a:prstGeom prst="rect">
            <a:avLst/>
          </a:prstGeom>
          <a:noFill/>
          <a:ln>
            <a:noFill/>
          </a:ln>
        </p:spPr>
      </p:pic>
      <p:sp>
        <p:nvSpPr>
          <p:cNvPr id="394" name="Google Shape;39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u="sng" dirty="0">
                <a:solidFill>
                  <a:schemeClr val="hlink"/>
                </a:solidFill>
                <a:hlinkClick r:id="rId4"/>
              </a:rPr>
              <a:t>https://kwh.9u1.net/Specialist-Out-patient.html?lang=en</a:t>
            </a:r>
            <a:r>
              <a:rPr lang="en-US" sz="2400" dirty="0"/>
              <a:t> </a:t>
            </a:r>
            <a:br>
              <a:rPr lang="en-US" sz="2400" dirty="0"/>
            </a:br>
            <a:r>
              <a:rPr lang="en-US" sz="2400" u="sng" dirty="0">
                <a:solidFill>
                  <a:schemeClr val="hlink"/>
                </a:solidFill>
                <a:hlinkClick r:id="rId5"/>
              </a:rPr>
              <a:t>https://www.ha.org.hk/visitor/ha_visitor_index.asp?Content_ID=248298&amp;Lang=CHIB5&amp;Dimension=100&amp;Parent_ID=10053&amp;Ver=HTML</a:t>
            </a:r>
            <a:r>
              <a:rPr lang="en-US" sz="2400" dirty="0"/>
              <a:t> </a:t>
            </a:r>
            <a:endParaRPr sz="2400" dirty="0"/>
          </a:p>
        </p:txBody>
      </p:sp>
      <p:sp>
        <p:nvSpPr>
          <p:cNvPr id="395" name="Google Shape;395;p24"/>
          <p:cNvSpPr/>
          <p:nvPr/>
        </p:nvSpPr>
        <p:spPr>
          <a:xfrm>
            <a:off x="4639398" y="5298486"/>
            <a:ext cx="1647101" cy="369332"/>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24"/>
          <p:cNvSpPr txBox="1"/>
          <p:nvPr/>
        </p:nvSpPr>
        <p:spPr>
          <a:xfrm>
            <a:off x="3966308" y="5974210"/>
            <a:ext cx="5506453" cy="931193"/>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FF0000"/>
              </a:buClr>
              <a:buSzPts val="2800"/>
              <a:buFont typeface="Arial"/>
              <a:buNone/>
            </a:pPr>
            <a:r>
              <a:rPr lang="en-US" sz="2800">
                <a:solidFill>
                  <a:srgbClr val="FF0000"/>
                </a:solidFill>
                <a:latin typeface="Calibri"/>
                <a:ea typeface="Calibri"/>
                <a:cs typeface="Calibri"/>
                <a:sym typeface="Calibri"/>
              </a:rPr>
              <a:t>英文版同中文版內容不一樣</a:t>
            </a:r>
            <a:endParaRPr sz="2800">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1">
                <a:solidFill>
                  <a:schemeClr val="dk1"/>
                </a:solidFill>
                <a:highlight>
                  <a:srgbClr val="FFFF00"/>
                </a:highlight>
                <a:latin typeface="Calibri"/>
                <a:ea typeface="Calibri"/>
                <a:cs typeface="Calibri"/>
                <a:sym typeface="Calibri"/>
              </a:rPr>
              <a:t>跟英文版</a:t>
            </a:r>
            <a:endParaRPr sz="2800" b="1">
              <a:solidFill>
                <a:schemeClr val="dk1"/>
              </a:solidFill>
              <a:highlight>
                <a:srgbClr val="FFFF00"/>
              </a:highlight>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1">
              <a:solidFill>
                <a:schemeClr val="dk1"/>
              </a:solidFill>
              <a:highlight>
                <a:srgbClr val="FFFF00"/>
              </a:highlight>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397" name="Google Shape;397;p24"/>
          <p:cNvSpPr/>
          <p:nvPr/>
        </p:nvSpPr>
        <p:spPr>
          <a:xfrm>
            <a:off x="8129587" y="5097389"/>
            <a:ext cx="1514475" cy="385763"/>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矩形 6">
            <a:extLst>
              <a:ext uri="{FF2B5EF4-FFF2-40B4-BE49-F238E27FC236}">
                <a16:creationId xmlns:a16="http://schemas.microsoft.com/office/drawing/2014/main" id="{BE717EEA-5BA4-42DB-B890-A6AA77FB966B}"/>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u="sng" dirty="0">
                <a:solidFill>
                  <a:schemeClr val="hlink"/>
                </a:solidFill>
              </a:rPr>
              <a:t>https://kwh.9u1.net/General-Out-patient.html</a:t>
            </a:r>
            <a:endParaRPr sz="2400" dirty="0"/>
          </a:p>
        </p:txBody>
      </p:sp>
      <p:sp>
        <p:nvSpPr>
          <p:cNvPr id="403" name="Google Shape;403;p25"/>
          <p:cNvSpPr/>
          <p:nvPr/>
        </p:nvSpPr>
        <p:spPr>
          <a:xfrm>
            <a:off x="4639398" y="5298486"/>
            <a:ext cx="1647101" cy="369332"/>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25"/>
          <p:cNvSpPr txBox="1"/>
          <p:nvPr/>
        </p:nvSpPr>
        <p:spPr>
          <a:xfrm>
            <a:off x="8735786" y="299931"/>
            <a:ext cx="4484383"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英文版多了x字</a:t>
            </a:r>
            <a:endParaRPr sz="2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1">
                <a:solidFill>
                  <a:schemeClr val="dk1"/>
                </a:solidFill>
                <a:highlight>
                  <a:srgbClr val="FFFF00"/>
                </a:highlight>
                <a:latin typeface="Calibri"/>
                <a:ea typeface="Calibri"/>
                <a:cs typeface="Calibri"/>
                <a:sym typeface="Calibri"/>
              </a:rPr>
              <a:t>請移除</a:t>
            </a:r>
            <a:endParaRPr sz="2800" b="1">
              <a:solidFill>
                <a:schemeClr val="dk1"/>
              </a:solidFill>
              <a:highlight>
                <a:srgbClr val="FFFF00"/>
              </a:highlight>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405" name="Google Shape;405;p25"/>
          <p:cNvSpPr/>
          <p:nvPr/>
        </p:nvSpPr>
        <p:spPr>
          <a:xfrm>
            <a:off x="8129587" y="5097389"/>
            <a:ext cx="1514475" cy="385763"/>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6" name="Google Shape;406;p25"/>
          <p:cNvPicPr preferRelativeResize="0"/>
          <p:nvPr/>
        </p:nvPicPr>
        <p:blipFill rotWithShape="1">
          <a:blip r:embed="rId3">
            <a:alphaModFix/>
          </a:blip>
          <a:srcRect/>
          <a:stretch/>
        </p:blipFill>
        <p:spPr>
          <a:xfrm>
            <a:off x="838200" y="1690688"/>
            <a:ext cx="9101138" cy="4686585"/>
          </a:xfrm>
          <a:prstGeom prst="rect">
            <a:avLst/>
          </a:prstGeom>
          <a:noFill/>
          <a:ln>
            <a:noFill/>
          </a:ln>
        </p:spPr>
      </p:pic>
      <p:sp>
        <p:nvSpPr>
          <p:cNvPr id="407" name="Google Shape;407;p25"/>
          <p:cNvSpPr/>
          <p:nvPr/>
        </p:nvSpPr>
        <p:spPr>
          <a:xfrm>
            <a:off x="2265589" y="2736056"/>
            <a:ext cx="130628" cy="155121"/>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25"/>
          <p:cNvSpPr/>
          <p:nvPr/>
        </p:nvSpPr>
        <p:spPr>
          <a:xfrm>
            <a:off x="1265464" y="4367893"/>
            <a:ext cx="2130879" cy="150222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25"/>
          <p:cNvSpPr txBox="1"/>
          <p:nvPr/>
        </p:nvSpPr>
        <p:spPr>
          <a:xfrm>
            <a:off x="1673678" y="4657342"/>
            <a:ext cx="13144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為什麼有這麼大的空白位置?</a:t>
            </a:r>
            <a:endParaRPr sz="1800">
              <a:solidFill>
                <a:schemeClr val="dk1"/>
              </a:solidFill>
              <a:latin typeface="Calibri"/>
              <a:ea typeface="Calibri"/>
              <a:cs typeface="Calibri"/>
              <a:sym typeface="Calibri"/>
            </a:endParaRPr>
          </a:p>
        </p:txBody>
      </p:sp>
      <p:sp>
        <p:nvSpPr>
          <p:cNvPr id="10" name="矩形 9">
            <a:extLst>
              <a:ext uri="{FF2B5EF4-FFF2-40B4-BE49-F238E27FC236}">
                <a16:creationId xmlns:a16="http://schemas.microsoft.com/office/drawing/2014/main" id="{37DB134C-D261-451D-A53E-DA1D7D5DBB7F}"/>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0"/>
          <p:cNvPicPr preferRelativeResize="0"/>
          <p:nvPr/>
        </p:nvPicPr>
        <p:blipFill rotWithShape="1">
          <a:blip r:embed="rId3">
            <a:alphaModFix/>
          </a:blip>
          <a:srcRect/>
          <a:stretch/>
        </p:blipFill>
        <p:spPr>
          <a:xfrm>
            <a:off x="901497" y="1514652"/>
            <a:ext cx="9620214" cy="4978223"/>
          </a:xfrm>
          <a:prstGeom prst="rect">
            <a:avLst/>
          </a:prstGeom>
          <a:noFill/>
          <a:ln>
            <a:noFill/>
          </a:ln>
        </p:spPr>
      </p:pic>
      <p:sp>
        <p:nvSpPr>
          <p:cNvPr id="455" name="Google Shape;45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u="sng" dirty="0">
                <a:solidFill>
                  <a:schemeClr val="hlink"/>
                </a:solidFill>
                <a:hlinkClick r:id="rId4"/>
              </a:rPr>
              <a:t>https://kwh.9u1.net/Visitors.html?lang=en</a:t>
            </a:r>
            <a:r>
              <a:rPr lang="en-US" sz="2400" dirty="0"/>
              <a:t> </a:t>
            </a:r>
            <a:endParaRPr sz="2400" dirty="0"/>
          </a:p>
        </p:txBody>
      </p:sp>
      <p:sp>
        <p:nvSpPr>
          <p:cNvPr id="456" name="Google Shape;456;p30"/>
          <p:cNvSpPr txBox="1"/>
          <p:nvPr/>
        </p:nvSpPr>
        <p:spPr>
          <a:xfrm>
            <a:off x="7260451" y="726439"/>
            <a:ext cx="4484383" cy="393525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請粗體</a:t>
            </a:r>
            <a:endParaRPr sz="2800">
              <a:solidFill>
                <a:schemeClr val="dk1"/>
              </a:solidFill>
              <a:latin typeface="Calibri"/>
              <a:ea typeface="Calibri"/>
              <a:cs typeface="Calibri"/>
              <a:sym typeface="Calibri"/>
            </a:endParaRPr>
          </a:p>
        </p:txBody>
      </p:sp>
      <p:sp>
        <p:nvSpPr>
          <p:cNvPr id="457" name="Google Shape;457;p30"/>
          <p:cNvSpPr/>
          <p:nvPr/>
        </p:nvSpPr>
        <p:spPr>
          <a:xfrm>
            <a:off x="4550550" y="3429000"/>
            <a:ext cx="762000" cy="18047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30"/>
          <p:cNvSpPr/>
          <p:nvPr/>
        </p:nvSpPr>
        <p:spPr>
          <a:xfrm>
            <a:off x="7836568" y="3378869"/>
            <a:ext cx="762000" cy="18047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30"/>
          <p:cNvSpPr/>
          <p:nvPr/>
        </p:nvSpPr>
        <p:spPr>
          <a:xfrm>
            <a:off x="7399421" y="5967129"/>
            <a:ext cx="762000" cy="18047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30"/>
          <p:cNvSpPr/>
          <p:nvPr/>
        </p:nvSpPr>
        <p:spPr>
          <a:xfrm>
            <a:off x="4169550" y="5967129"/>
            <a:ext cx="762000" cy="18047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矩形 8">
            <a:extLst>
              <a:ext uri="{FF2B5EF4-FFF2-40B4-BE49-F238E27FC236}">
                <a16:creationId xmlns:a16="http://schemas.microsoft.com/office/drawing/2014/main" id="{E546476C-6E0E-4CE5-91AA-4A6542C4EA19}"/>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zh-TW"/>
              <a:t>2024-12-09</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p:nvPr/>
        </p:nvSpPr>
        <p:spPr>
          <a:xfrm>
            <a:off x="9068005" y="152567"/>
            <a:ext cx="3654800" cy="461624"/>
          </a:xfrm>
          <a:prstGeom prst="rect">
            <a:avLst/>
          </a:prstGeom>
          <a:noFill/>
          <a:ln>
            <a:noFill/>
          </a:ln>
        </p:spPr>
        <p:txBody>
          <a:bodyPr spcFirstLastPara="1" wrap="square" lIns="91433" tIns="45700" rIns="91433" bIns="45700" anchor="t" anchorCtr="0">
            <a:spAutoFit/>
          </a:bodyPr>
          <a:lstStyle/>
          <a:p>
            <a:r>
              <a:rPr lang="zh-TW" altLang="en-US" sz="2400" b="1">
                <a:solidFill>
                  <a:srgbClr val="FF0000"/>
                </a:solidFill>
                <a:latin typeface="Calibri"/>
                <a:ea typeface="Calibri"/>
                <a:cs typeface="Calibri"/>
                <a:sym typeface="Calibri"/>
              </a:rPr>
              <a:t>位置錯亂</a:t>
            </a:r>
            <a:endParaRPr sz="1467" b="1">
              <a:solidFill>
                <a:srgbClr val="FF0000"/>
              </a:solidFill>
            </a:endParaRPr>
          </a:p>
        </p:txBody>
      </p:sp>
      <p:sp>
        <p:nvSpPr>
          <p:cNvPr id="135" name="Google Shape;135;p26"/>
          <p:cNvSpPr txBox="1"/>
          <p:nvPr/>
        </p:nvSpPr>
        <p:spPr>
          <a:xfrm>
            <a:off x="791400" y="152563"/>
            <a:ext cx="8344000" cy="666937"/>
          </a:xfrm>
          <a:prstGeom prst="rect">
            <a:avLst/>
          </a:prstGeom>
          <a:noFill/>
          <a:ln>
            <a:noFill/>
          </a:ln>
        </p:spPr>
        <p:txBody>
          <a:bodyPr spcFirstLastPara="1" wrap="square" lIns="91433" tIns="45700" rIns="91433" bIns="45700" anchor="t" anchorCtr="0">
            <a:spAutoFit/>
          </a:bodyPr>
          <a:lstStyle/>
          <a:p>
            <a:r>
              <a:rPr lang="en-US" altLang="zh-TW" sz="1867"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https://kwh.9u1.net/Services/Anaesthesiology-Operating-Theatre-Services.html</a:t>
            </a:r>
            <a:endParaRPr sz="1867">
              <a:solidFill>
                <a:schemeClr val="dk1"/>
              </a:solidFill>
              <a:latin typeface="Calibri"/>
              <a:ea typeface="Calibri"/>
              <a:cs typeface="Calibri"/>
              <a:sym typeface="Calibri"/>
            </a:endParaRPr>
          </a:p>
          <a:p>
            <a:endParaRPr sz="1867">
              <a:solidFill>
                <a:schemeClr val="dk1"/>
              </a:solidFill>
              <a:latin typeface="Calibri"/>
              <a:ea typeface="Calibri"/>
              <a:cs typeface="Calibri"/>
              <a:sym typeface="Calibri"/>
            </a:endParaRPr>
          </a:p>
        </p:txBody>
      </p:sp>
      <p:pic>
        <p:nvPicPr>
          <p:cNvPr id="136" name="Google Shape;136;p26"/>
          <p:cNvPicPr preferRelativeResize="0"/>
          <p:nvPr/>
        </p:nvPicPr>
        <p:blipFill>
          <a:blip r:embed="rId4">
            <a:alphaModFix/>
          </a:blip>
          <a:stretch>
            <a:fillRect/>
          </a:stretch>
        </p:blipFill>
        <p:spPr>
          <a:xfrm>
            <a:off x="3304367" y="3839662"/>
            <a:ext cx="6923508" cy="3022605"/>
          </a:xfrm>
          <a:prstGeom prst="rect">
            <a:avLst/>
          </a:prstGeom>
          <a:noFill/>
          <a:ln>
            <a:noFill/>
          </a:ln>
        </p:spPr>
      </p:pic>
      <p:grpSp>
        <p:nvGrpSpPr>
          <p:cNvPr id="137" name="Google Shape;137;p26"/>
          <p:cNvGrpSpPr/>
          <p:nvPr/>
        </p:nvGrpSpPr>
        <p:grpSpPr>
          <a:xfrm>
            <a:off x="3223301" y="1045636"/>
            <a:ext cx="7687065" cy="2794033"/>
            <a:chOff x="593550" y="717351"/>
            <a:chExt cx="5765299" cy="2095525"/>
          </a:xfrm>
        </p:grpSpPr>
        <p:pic>
          <p:nvPicPr>
            <p:cNvPr id="138" name="Google Shape;138;p26"/>
            <p:cNvPicPr preferRelativeResize="0"/>
            <p:nvPr/>
          </p:nvPicPr>
          <p:blipFill rotWithShape="1">
            <a:blip r:embed="rId5">
              <a:alphaModFix/>
            </a:blip>
            <a:srcRect/>
            <a:stretch/>
          </p:blipFill>
          <p:spPr>
            <a:xfrm>
              <a:off x="593550" y="717351"/>
              <a:ext cx="5765299" cy="2095525"/>
            </a:xfrm>
            <a:prstGeom prst="rect">
              <a:avLst/>
            </a:prstGeom>
            <a:noFill/>
            <a:ln>
              <a:noFill/>
            </a:ln>
          </p:spPr>
        </p:pic>
        <p:sp>
          <p:nvSpPr>
            <p:cNvPr id="139" name="Google Shape;139;p26"/>
            <p:cNvSpPr txBox="1"/>
            <p:nvPr/>
          </p:nvSpPr>
          <p:spPr>
            <a:xfrm>
              <a:off x="2093175" y="1189275"/>
              <a:ext cx="331500" cy="507801"/>
            </a:xfrm>
            <a:prstGeom prst="rect">
              <a:avLst/>
            </a:prstGeom>
            <a:noFill/>
            <a:ln>
              <a:noFill/>
            </a:ln>
          </p:spPr>
          <p:txBody>
            <a:bodyPr spcFirstLastPara="1" wrap="square" lIns="121900" tIns="121900" rIns="121900" bIns="121900" anchor="t" anchorCtr="0">
              <a:spAutoFit/>
            </a:bodyPr>
            <a:lstStyle/>
            <a:p>
              <a:r>
                <a:rPr lang="en-US" altLang="zh-TW" sz="2800">
                  <a:solidFill>
                    <a:srgbClr val="FF0000"/>
                  </a:solidFill>
                  <a:highlight>
                    <a:schemeClr val="lt1"/>
                  </a:highlight>
                  <a:latin typeface="Calibri"/>
                  <a:ea typeface="Calibri"/>
                  <a:cs typeface="Calibri"/>
                  <a:sym typeface="Calibri"/>
                </a:rPr>
                <a:t>1</a:t>
              </a:r>
              <a:endParaRPr sz="2800">
                <a:solidFill>
                  <a:srgbClr val="FF0000"/>
                </a:solidFill>
                <a:highlight>
                  <a:schemeClr val="lt1"/>
                </a:highlight>
                <a:latin typeface="Calibri"/>
                <a:ea typeface="Calibri"/>
                <a:cs typeface="Calibri"/>
                <a:sym typeface="Calibri"/>
              </a:endParaRPr>
            </a:p>
          </p:txBody>
        </p:sp>
        <p:sp>
          <p:nvSpPr>
            <p:cNvPr id="140" name="Google Shape;140;p26"/>
            <p:cNvSpPr txBox="1"/>
            <p:nvPr/>
          </p:nvSpPr>
          <p:spPr>
            <a:xfrm>
              <a:off x="4081675" y="1116700"/>
              <a:ext cx="331500" cy="507801"/>
            </a:xfrm>
            <a:prstGeom prst="rect">
              <a:avLst/>
            </a:prstGeom>
            <a:noFill/>
            <a:ln>
              <a:noFill/>
            </a:ln>
          </p:spPr>
          <p:txBody>
            <a:bodyPr spcFirstLastPara="1" wrap="square" lIns="121900" tIns="121900" rIns="121900" bIns="121900" anchor="t" anchorCtr="0">
              <a:spAutoFit/>
            </a:bodyPr>
            <a:lstStyle/>
            <a:p>
              <a:r>
                <a:rPr lang="en-US" altLang="zh-TW" sz="2800">
                  <a:solidFill>
                    <a:srgbClr val="FF0000"/>
                  </a:solidFill>
                  <a:highlight>
                    <a:schemeClr val="lt1"/>
                  </a:highlight>
                  <a:latin typeface="Calibri"/>
                  <a:ea typeface="Calibri"/>
                  <a:cs typeface="Calibri"/>
                  <a:sym typeface="Calibri"/>
                </a:rPr>
                <a:t>2</a:t>
              </a:r>
              <a:endParaRPr sz="2800">
                <a:solidFill>
                  <a:srgbClr val="FF0000"/>
                </a:solidFill>
                <a:highlight>
                  <a:schemeClr val="lt1"/>
                </a:highlight>
                <a:latin typeface="Calibri"/>
                <a:ea typeface="Calibri"/>
                <a:cs typeface="Calibri"/>
                <a:sym typeface="Calibri"/>
              </a:endParaRPr>
            </a:p>
          </p:txBody>
        </p:sp>
        <p:sp>
          <p:nvSpPr>
            <p:cNvPr id="141" name="Google Shape;141;p26"/>
            <p:cNvSpPr txBox="1"/>
            <p:nvPr/>
          </p:nvSpPr>
          <p:spPr>
            <a:xfrm>
              <a:off x="5942500" y="1281275"/>
              <a:ext cx="331500" cy="507801"/>
            </a:xfrm>
            <a:prstGeom prst="rect">
              <a:avLst/>
            </a:prstGeom>
            <a:noFill/>
            <a:ln>
              <a:noFill/>
            </a:ln>
          </p:spPr>
          <p:txBody>
            <a:bodyPr spcFirstLastPara="1" wrap="square" lIns="121900" tIns="121900" rIns="121900" bIns="121900" anchor="t" anchorCtr="0">
              <a:spAutoFit/>
            </a:bodyPr>
            <a:lstStyle/>
            <a:p>
              <a:r>
                <a:rPr lang="en-US" altLang="zh-TW" sz="2800">
                  <a:solidFill>
                    <a:srgbClr val="FF0000"/>
                  </a:solidFill>
                  <a:highlight>
                    <a:schemeClr val="lt1"/>
                  </a:highlight>
                  <a:latin typeface="Calibri"/>
                  <a:ea typeface="Calibri"/>
                  <a:cs typeface="Calibri"/>
                  <a:sym typeface="Calibri"/>
                </a:rPr>
                <a:t>3</a:t>
              </a:r>
              <a:endParaRPr sz="2800">
                <a:solidFill>
                  <a:srgbClr val="FF0000"/>
                </a:solidFill>
                <a:highlight>
                  <a:schemeClr val="lt1"/>
                </a:highlight>
                <a:latin typeface="Calibri"/>
                <a:ea typeface="Calibri"/>
                <a:cs typeface="Calibri"/>
                <a:sym typeface="Calibri"/>
              </a:endParaRPr>
            </a:p>
          </p:txBody>
        </p:sp>
      </p:grpSp>
      <p:sp>
        <p:nvSpPr>
          <p:cNvPr id="142" name="Google Shape;142;p26"/>
          <p:cNvSpPr txBox="1"/>
          <p:nvPr/>
        </p:nvSpPr>
        <p:spPr>
          <a:xfrm>
            <a:off x="339633" y="2166134"/>
            <a:ext cx="4669200" cy="677068"/>
          </a:xfrm>
          <a:prstGeom prst="rect">
            <a:avLst/>
          </a:prstGeom>
          <a:noFill/>
          <a:ln>
            <a:noFill/>
          </a:ln>
        </p:spPr>
        <p:txBody>
          <a:bodyPr spcFirstLastPara="1" wrap="square" lIns="121900" tIns="121900" rIns="121900" bIns="121900" anchor="t" anchorCtr="0">
            <a:spAutoFit/>
          </a:bodyPr>
          <a:lstStyle/>
          <a:p>
            <a:r>
              <a:rPr lang="zh-TW" altLang="en-US" sz="2800">
                <a:solidFill>
                  <a:schemeClr val="dk1"/>
                </a:solidFill>
                <a:latin typeface="Calibri"/>
                <a:ea typeface="Calibri"/>
                <a:cs typeface="Calibri"/>
                <a:sym typeface="Calibri"/>
              </a:rPr>
              <a:t>本來位置</a:t>
            </a:r>
            <a:endParaRPr sz="2800">
              <a:solidFill>
                <a:schemeClr val="dk1"/>
              </a:solidFill>
              <a:latin typeface="Calibri"/>
              <a:ea typeface="Calibri"/>
              <a:cs typeface="Calibri"/>
              <a:sym typeface="Calibri"/>
            </a:endParaRPr>
          </a:p>
        </p:txBody>
      </p:sp>
      <p:sp>
        <p:nvSpPr>
          <p:cNvPr id="143" name="Google Shape;143;p26"/>
          <p:cNvSpPr txBox="1"/>
          <p:nvPr/>
        </p:nvSpPr>
        <p:spPr>
          <a:xfrm>
            <a:off x="372600" y="4955268"/>
            <a:ext cx="4669200" cy="677068"/>
          </a:xfrm>
          <a:prstGeom prst="rect">
            <a:avLst/>
          </a:prstGeom>
          <a:noFill/>
          <a:ln>
            <a:noFill/>
          </a:ln>
        </p:spPr>
        <p:txBody>
          <a:bodyPr spcFirstLastPara="1" wrap="square" lIns="121900" tIns="121900" rIns="121900" bIns="121900" anchor="t" anchorCtr="0">
            <a:spAutoFit/>
          </a:bodyPr>
          <a:lstStyle/>
          <a:p>
            <a:r>
              <a:rPr lang="zh-TW" altLang="en-US" sz="2800">
                <a:solidFill>
                  <a:schemeClr val="dk1"/>
                </a:solidFill>
                <a:latin typeface="Calibri"/>
                <a:ea typeface="Calibri"/>
                <a:cs typeface="Calibri"/>
                <a:sym typeface="Calibri"/>
              </a:rPr>
              <a:t>現在錯誤位置</a:t>
            </a:r>
            <a:endParaRPr sz="2800">
              <a:solidFill>
                <a:schemeClr val="dk1"/>
              </a:solidFill>
              <a:latin typeface="Calibri"/>
              <a:ea typeface="Calibri"/>
              <a:cs typeface="Calibri"/>
              <a:sym typeface="Calibri"/>
            </a:endParaRPr>
          </a:p>
        </p:txBody>
      </p:sp>
      <p:sp>
        <p:nvSpPr>
          <p:cNvPr id="144" name="Google Shape;144;p26"/>
          <p:cNvSpPr txBox="1"/>
          <p:nvPr/>
        </p:nvSpPr>
        <p:spPr>
          <a:xfrm>
            <a:off x="680133" y="588601"/>
            <a:ext cx="4669200" cy="677068"/>
          </a:xfrm>
          <a:prstGeom prst="rect">
            <a:avLst/>
          </a:prstGeom>
          <a:noFill/>
          <a:ln>
            <a:noFill/>
          </a:ln>
        </p:spPr>
        <p:txBody>
          <a:bodyPr spcFirstLastPara="1" wrap="square" lIns="121900" tIns="121900" rIns="121900" bIns="121900" anchor="t" anchorCtr="0">
            <a:spAutoFit/>
          </a:bodyPr>
          <a:lstStyle/>
          <a:p>
            <a:r>
              <a:rPr lang="en-US" altLang="zh-TW" sz="2800">
                <a:solidFill>
                  <a:srgbClr val="FF0000"/>
                </a:solidFill>
                <a:latin typeface="Calibri"/>
                <a:ea typeface="Calibri"/>
                <a:cs typeface="Calibri"/>
                <a:sym typeface="Calibri"/>
              </a:rPr>
              <a:t>Top priority </a:t>
            </a:r>
            <a:endParaRPr sz="2800">
              <a:solidFill>
                <a:srgbClr val="FF0000"/>
              </a:solidFill>
              <a:latin typeface="Calibri"/>
              <a:ea typeface="Calibri"/>
              <a:cs typeface="Calibri"/>
              <a:sym typeface="Calibri"/>
            </a:endParaRPr>
          </a:p>
        </p:txBody>
      </p:sp>
      <p:sp>
        <p:nvSpPr>
          <p:cNvPr id="2" name="矩形 1">
            <a:extLst>
              <a:ext uri="{FF2B5EF4-FFF2-40B4-BE49-F238E27FC236}">
                <a16:creationId xmlns:a16="http://schemas.microsoft.com/office/drawing/2014/main" id="{956821B2-47E7-4D9B-8400-70B0CA605696}"/>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zh-TW"/>
              <a:t>Visitors</a:t>
            </a:r>
            <a:endParaRPr/>
          </a:p>
        </p:txBody>
      </p:sp>
      <p:sp>
        <p:nvSpPr>
          <p:cNvPr id="156" name="Google Shape;156;p28"/>
          <p:cNvSpPr txBox="1">
            <a:spLocks noGrp="1"/>
          </p:cNvSpPr>
          <p:nvPr>
            <p:ph type="body" idx="1"/>
          </p:nvPr>
        </p:nvSpPr>
        <p:spPr>
          <a:xfrm>
            <a:off x="7761467" y="1536633"/>
            <a:ext cx="4015200" cy="5030400"/>
          </a:xfrm>
          <a:prstGeom prst="rect">
            <a:avLst/>
          </a:prstGeom>
        </p:spPr>
        <p:txBody>
          <a:bodyPr spcFirstLastPara="1" vert="horz" wrap="square" lIns="121900" tIns="121900" rIns="121900" bIns="121900" rtlCol="0" anchor="t" anchorCtr="0">
            <a:normAutofit/>
          </a:bodyPr>
          <a:lstStyle/>
          <a:p>
            <a:pPr marL="0" indent="0">
              <a:buNone/>
            </a:pPr>
            <a:r>
              <a:rPr lang="zh-TW"/>
              <a:t>更換圖片</a:t>
            </a:r>
            <a:endParaRPr/>
          </a:p>
          <a:p>
            <a:pPr marL="0" indent="0">
              <a:spcBef>
                <a:spcPts val="1600"/>
              </a:spcBef>
              <a:buNone/>
            </a:pPr>
            <a:r>
              <a:rPr lang="zh-TW"/>
              <a:t>Webpage:</a:t>
            </a:r>
            <a:endParaRPr/>
          </a:p>
          <a:p>
            <a:pPr marL="0" indent="0">
              <a:spcBef>
                <a:spcPts val="1600"/>
              </a:spcBef>
              <a:buNone/>
            </a:pPr>
            <a:r>
              <a:rPr lang="zh-TW" u="sng">
                <a:solidFill>
                  <a:schemeClr val="hlink"/>
                </a:solidFill>
                <a:hlinkClick r:id="rId3"/>
              </a:rPr>
              <a:t>https://kwh.9u1.net/Visitors.html</a:t>
            </a:r>
            <a:r>
              <a:rPr lang="zh-TW"/>
              <a:t> </a:t>
            </a:r>
            <a:endParaRPr/>
          </a:p>
          <a:p>
            <a:pPr marL="0" indent="0">
              <a:spcBef>
                <a:spcPts val="1600"/>
              </a:spcBef>
              <a:buNone/>
            </a:pPr>
            <a:r>
              <a:rPr lang="zh-TW"/>
              <a:t>Google Drive:</a:t>
            </a:r>
            <a:endParaRPr/>
          </a:p>
          <a:p>
            <a:pPr marL="0" indent="0">
              <a:spcBef>
                <a:spcPts val="1600"/>
              </a:spcBef>
              <a:spcAft>
                <a:spcPts val="1600"/>
              </a:spcAft>
              <a:buNone/>
            </a:pPr>
            <a:r>
              <a:rPr lang="zh-TW" u="sng">
                <a:solidFill>
                  <a:schemeClr val="hlink"/>
                </a:solidFill>
                <a:hlinkClick r:id="rId4"/>
              </a:rPr>
              <a:t>https://drive.google.com/file/d/1MtCQahJtxG3BLM_bDRnYLkD_Q33edeN8/view?usp=drive_link</a:t>
            </a:r>
            <a:r>
              <a:rPr lang="zh-TW"/>
              <a:t> </a:t>
            </a:r>
            <a:endParaRPr/>
          </a:p>
        </p:txBody>
      </p:sp>
      <p:pic>
        <p:nvPicPr>
          <p:cNvPr id="157" name="Google Shape;157;p28"/>
          <p:cNvPicPr preferRelativeResize="0"/>
          <p:nvPr/>
        </p:nvPicPr>
        <p:blipFill>
          <a:blip r:embed="rId5">
            <a:alphaModFix/>
          </a:blip>
          <a:stretch>
            <a:fillRect/>
          </a:stretch>
        </p:blipFill>
        <p:spPr>
          <a:xfrm>
            <a:off x="465534" y="1644534"/>
            <a:ext cx="5565501" cy="5030233"/>
          </a:xfrm>
          <a:prstGeom prst="rect">
            <a:avLst/>
          </a:prstGeom>
          <a:noFill/>
          <a:ln w="9525" cap="flat" cmpd="sng">
            <a:solidFill>
              <a:schemeClr val="dk2"/>
            </a:solidFill>
            <a:prstDash val="solid"/>
            <a:round/>
            <a:headEnd type="none" w="sm" len="sm"/>
            <a:tailEnd type="none" w="sm" len="sm"/>
          </a:ln>
        </p:spPr>
      </p:pic>
      <p:pic>
        <p:nvPicPr>
          <p:cNvPr id="158" name="Google Shape;158;p28"/>
          <p:cNvPicPr preferRelativeResize="0"/>
          <p:nvPr/>
        </p:nvPicPr>
        <p:blipFill rotWithShape="1">
          <a:blip r:embed="rId6">
            <a:alphaModFix/>
          </a:blip>
          <a:srcRect l="11679" r="11679"/>
          <a:stretch/>
        </p:blipFill>
        <p:spPr>
          <a:xfrm>
            <a:off x="3322767" y="1123434"/>
            <a:ext cx="3865400" cy="2837100"/>
          </a:xfrm>
          <a:prstGeom prst="rect">
            <a:avLst/>
          </a:prstGeom>
          <a:noFill/>
          <a:ln w="9525" cap="flat" cmpd="sng">
            <a:solidFill>
              <a:schemeClr val="dk2"/>
            </a:solidFill>
            <a:prstDash val="solid"/>
            <a:round/>
            <a:headEnd type="none" w="sm" len="sm"/>
            <a:tailEnd type="none" w="sm" len="sm"/>
          </a:ln>
        </p:spPr>
      </p:pic>
      <p:cxnSp>
        <p:nvCxnSpPr>
          <p:cNvPr id="159" name="Google Shape;159;p28"/>
          <p:cNvCxnSpPr/>
          <p:nvPr/>
        </p:nvCxnSpPr>
        <p:spPr>
          <a:xfrm flipH="1">
            <a:off x="5266700" y="3792133"/>
            <a:ext cx="1082800" cy="1093600"/>
          </a:xfrm>
          <a:prstGeom prst="straightConnector1">
            <a:avLst/>
          </a:prstGeom>
          <a:noFill/>
          <a:ln w="9525" cap="flat" cmpd="sng">
            <a:solidFill>
              <a:schemeClr val="dk2"/>
            </a:solidFill>
            <a:prstDash val="solid"/>
            <a:round/>
            <a:headEnd type="none" w="med" len="med"/>
            <a:tailEnd type="triangle" w="med" len="med"/>
          </a:ln>
        </p:spPr>
      </p:cxnSp>
      <p:sp>
        <p:nvSpPr>
          <p:cNvPr id="7" name="矩形 6">
            <a:extLst>
              <a:ext uri="{FF2B5EF4-FFF2-40B4-BE49-F238E27FC236}">
                <a16:creationId xmlns:a16="http://schemas.microsoft.com/office/drawing/2014/main" id="{7DE87660-4619-4C6B-87A7-4744B2B8C69D}"/>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zh-TW"/>
              <a:t>Redevelopment Project</a:t>
            </a:r>
            <a:endParaRPr/>
          </a:p>
        </p:txBody>
      </p:sp>
      <p:sp>
        <p:nvSpPr>
          <p:cNvPr id="176" name="Google Shape;176;p3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zh-TW" dirty="0"/>
              <a:t>Webpage:</a:t>
            </a:r>
            <a:endParaRPr dirty="0"/>
          </a:p>
          <a:p>
            <a:pPr marL="0" indent="0">
              <a:spcBef>
                <a:spcPts val="1600"/>
              </a:spcBef>
              <a:buNone/>
            </a:pPr>
            <a:r>
              <a:rPr lang="zh-TW" u="sng" dirty="0">
                <a:solidFill>
                  <a:schemeClr val="hlink"/>
                </a:solidFill>
                <a:hlinkClick r:id="rId3"/>
              </a:rPr>
              <a:t>https://kwh.9u1.net/Redevelopment-Project.html</a:t>
            </a:r>
            <a:endParaRPr dirty="0"/>
          </a:p>
          <a:p>
            <a:pPr marL="0" indent="0">
              <a:spcBef>
                <a:spcPts val="1600"/>
              </a:spcBef>
              <a:buNone/>
            </a:pPr>
            <a:endParaRPr dirty="0"/>
          </a:p>
          <a:p>
            <a:pPr marL="0" indent="0">
              <a:spcBef>
                <a:spcPts val="1600"/>
              </a:spcBef>
              <a:buNone/>
            </a:pPr>
            <a:r>
              <a:rPr lang="zh-TW" dirty="0"/>
              <a:t>Google Drive:</a:t>
            </a:r>
            <a:endParaRPr dirty="0"/>
          </a:p>
          <a:p>
            <a:pPr marL="0" indent="0">
              <a:spcBef>
                <a:spcPts val="1600"/>
              </a:spcBef>
              <a:spcAft>
                <a:spcPts val="1600"/>
              </a:spcAft>
              <a:buNone/>
            </a:pPr>
            <a:r>
              <a:rPr lang="zh-TW" u="sng" dirty="0">
                <a:solidFill>
                  <a:schemeClr val="hlink"/>
                </a:solidFill>
                <a:hlinkClick r:id="rId4"/>
              </a:rPr>
              <a:t>https://docs.google.com/document/d/1zHxkurNvZXPqJfGIZEu7P3TeAEc8VXa6/edit?usp=drive_link&amp;ouid=111471142683719346953&amp;rtpof=true&amp;sd=true</a:t>
            </a:r>
            <a:r>
              <a:rPr lang="zh-TW" dirty="0"/>
              <a:t> </a:t>
            </a:r>
            <a:endParaRPr dirty="0"/>
          </a:p>
        </p:txBody>
      </p:sp>
      <p:sp>
        <p:nvSpPr>
          <p:cNvPr id="4" name="矩形 3">
            <a:extLst>
              <a:ext uri="{FF2B5EF4-FFF2-40B4-BE49-F238E27FC236}">
                <a16:creationId xmlns:a16="http://schemas.microsoft.com/office/drawing/2014/main" id="{BD1032EA-779C-43CE-B17E-C31122730F6E}"/>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838200" y="365125"/>
            <a:ext cx="10515600" cy="1325600"/>
          </a:xfrm>
          <a:prstGeom prst="rect">
            <a:avLst/>
          </a:prstGeom>
          <a:noFill/>
          <a:ln>
            <a:noFill/>
          </a:ln>
        </p:spPr>
        <p:txBody>
          <a:bodyPr spcFirstLastPara="1" vert="horz" wrap="square" lIns="91433" tIns="45700" rIns="91433" bIns="45700" rtlCol="0" anchor="b" anchorCtr="0">
            <a:normAutofit/>
          </a:bodyPr>
          <a:lstStyle/>
          <a:p>
            <a:pPr algn="ctr">
              <a:spcBef>
                <a:spcPts val="0"/>
              </a:spcBef>
              <a:buClr>
                <a:schemeClr val="dk1"/>
              </a:buClr>
              <a:buSzPts val="4500"/>
            </a:pPr>
            <a:r>
              <a:rPr lang="zh-TW"/>
              <a:t>Outreach Service (Nursing)</a:t>
            </a:r>
            <a:endParaRPr/>
          </a:p>
        </p:txBody>
      </p:sp>
      <p:sp>
        <p:nvSpPr>
          <p:cNvPr id="182" name="Google Shape;182;p31"/>
          <p:cNvSpPr txBox="1"/>
          <p:nvPr/>
        </p:nvSpPr>
        <p:spPr>
          <a:xfrm>
            <a:off x="1844000" y="2009733"/>
            <a:ext cx="518000" cy="196800"/>
          </a:xfrm>
          <a:prstGeom prst="rect">
            <a:avLst/>
          </a:prstGeom>
          <a:noFill/>
          <a:ln>
            <a:noFill/>
          </a:ln>
        </p:spPr>
        <p:txBody>
          <a:bodyPr spcFirstLastPara="1" wrap="square" lIns="121900" tIns="121900" rIns="121900" bIns="121900" anchor="t" anchorCtr="0">
            <a:noAutofit/>
          </a:bodyPr>
          <a:lstStyle/>
          <a:p>
            <a:endParaRPr sz="2800">
              <a:solidFill>
                <a:schemeClr val="dk1"/>
              </a:solidFill>
              <a:latin typeface="Calibri"/>
              <a:ea typeface="Calibri"/>
              <a:cs typeface="Calibri"/>
              <a:sym typeface="Calibri"/>
            </a:endParaRPr>
          </a:p>
        </p:txBody>
      </p:sp>
      <p:sp>
        <p:nvSpPr>
          <p:cNvPr id="183" name="Google Shape;183;p31"/>
          <p:cNvSpPr txBox="1"/>
          <p:nvPr/>
        </p:nvSpPr>
        <p:spPr>
          <a:xfrm>
            <a:off x="2216933" y="2154768"/>
            <a:ext cx="7666000" cy="1107955"/>
          </a:xfrm>
          <a:prstGeom prst="rect">
            <a:avLst/>
          </a:prstGeom>
          <a:noFill/>
          <a:ln>
            <a:noFill/>
          </a:ln>
        </p:spPr>
        <p:txBody>
          <a:bodyPr spcFirstLastPara="1" wrap="square" lIns="121900" tIns="121900" rIns="121900" bIns="121900" anchor="t" anchorCtr="0">
            <a:spAutoFit/>
          </a:bodyPr>
          <a:lstStyle/>
          <a:p>
            <a:pPr marL="609585" indent="-482588">
              <a:buClr>
                <a:schemeClr val="dk1"/>
              </a:buClr>
              <a:buSzPts val="2100"/>
              <a:buFont typeface="Calibri"/>
              <a:buChar char="-"/>
            </a:pPr>
            <a:r>
              <a:rPr lang="en-US" altLang="zh-TW" sz="2800">
                <a:solidFill>
                  <a:schemeClr val="dk1"/>
                </a:solidFill>
                <a:latin typeface="Calibri"/>
                <a:ea typeface="Calibri"/>
                <a:cs typeface="Calibri"/>
                <a:sym typeface="Calibri"/>
              </a:rPr>
              <a:t>Change the PDF content to website content as following 3 slides</a:t>
            </a:r>
            <a:endParaRPr sz="2800">
              <a:solidFill>
                <a:schemeClr val="dk1"/>
              </a:solidFill>
              <a:latin typeface="Calibri"/>
              <a:ea typeface="Calibri"/>
              <a:cs typeface="Calibri"/>
              <a:sym typeface="Calibri"/>
            </a:endParaRPr>
          </a:p>
        </p:txBody>
      </p:sp>
      <p:sp>
        <p:nvSpPr>
          <p:cNvPr id="7" name="矩形 6">
            <a:extLst>
              <a:ext uri="{FF2B5EF4-FFF2-40B4-BE49-F238E27FC236}">
                <a16:creationId xmlns:a16="http://schemas.microsoft.com/office/drawing/2014/main" id="{93C99C39-8FA5-4F4C-86AD-EEC208D8CC9C}"/>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2"/>
          <p:cNvPicPr preferRelativeResize="0"/>
          <p:nvPr/>
        </p:nvPicPr>
        <p:blipFill rotWithShape="1">
          <a:blip r:embed="rId3">
            <a:alphaModFix/>
          </a:blip>
          <a:srcRect/>
          <a:stretch/>
        </p:blipFill>
        <p:spPr>
          <a:xfrm>
            <a:off x="6412192" y="294128"/>
            <a:ext cx="5172797" cy="6420747"/>
          </a:xfrm>
          <a:prstGeom prst="rect">
            <a:avLst/>
          </a:prstGeom>
          <a:noFill/>
          <a:ln>
            <a:noFill/>
          </a:ln>
        </p:spPr>
      </p:pic>
      <p:pic>
        <p:nvPicPr>
          <p:cNvPr id="189" name="Google Shape;189;p32"/>
          <p:cNvPicPr preferRelativeResize="0"/>
          <p:nvPr/>
        </p:nvPicPr>
        <p:blipFill rotWithShape="1">
          <a:blip r:embed="rId4">
            <a:alphaModFix/>
          </a:blip>
          <a:srcRect/>
          <a:stretch/>
        </p:blipFill>
        <p:spPr>
          <a:xfrm>
            <a:off x="6619439" y="1381531"/>
            <a:ext cx="4575555" cy="1237764"/>
          </a:xfrm>
          <a:prstGeom prst="rect">
            <a:avLst/>
          </a:prstGeom>
          <a:noFill/>
          <a:ln>
            <a:noFill/>
          </a:ln>
        </p:spPr>
      </p:pic>
      <p:pic>
        <p:nvPicPr>
          <p:cNvPr id="190" name="Google Shape;190;p32"/>
          <p:cNvPicPr preferRelativeResize="0"/>
          <p:nvPr/>
        </p:nvPicPr>
        <p:blipFill rotWithShape="1">
          <a:blip r:embed="rId5">
            <a:alphaModFix/>
          </a:blip>
          <a:srcRect/>
          <a:stretch/>
        </p:blipFill>
        <p:spPr>
          <a:xfrm>
            <a:off x="809354" y="1629903"/>
            <a:ext cx="4722629" cy="3598195"/>
          </a:xfrm>
          <a:prstGeom prst="rect">
            <a:avLst/>
          </a:prstGeom>
          <a:noFill/>
          <a:ln>
            <a:noFill/>
          </a:ln>
        </p:spPr>
      </p:pic>
      <p:pic>
        <p:nvPicPr>
          <p:cNvPr id="191" name="Google Shape;191;p32"/>
          <p:cNvPicPr preferRelativeResize="0"/>
          <p:nvPr/>
        </p:nvPicPr>
        <p:blipFill rotWithShape="1">
          <a:blip r:embed="rId6">
            <a:alphaModFix/>
          </a:blip>
          <a:srcRect/>
          <a:stretch/>
        </p:blipFill>
        <p:spPr>
          <a:xfrm>
            <a:off x="6619439" y="487381"/>
            <a:ext cx="1505160" cy="161948"/>
          </a:xfrm>
          <a:prstGeom prst="rect">
            <a:avLst/>
          </a:prstGeom>
          <a:noFill/>
          <a:ln>
            <a:noFill/>
          </a:ln>
        </p:spPr>
      </p:pic>
      <p:sp>
        <p:nvSpPr>
          <p:cNvPr id="192" name="Google Shape;192;p32"/>
          <p:cNvSpPr txBox="1"/>
          <p:nvPr/>
        </p:nvSpPr>
        <p:spPr>
          <a:xfrm>
            <a:off x="0" y="1"/>
            <a:ext cx="4000000" cy="1354176"/>
          </a:xfrm>
          <a:prstGeom prst="rect">
            <a:avLst/>
          </a:prstGeom>
          <a:noFill/>
          <a:ln>
            <a:noFill/>
          </a:ln>
        </p:spPr>
        <p:txBody>
          <a:bodyPr spcFirstLastPara="1" wrap="square" lIns="121900" tIns="121900" rIns="121900" bIns="121900" anchor="t" anchorCtr="0">
            <a:spAutoFit/>
          </a:bodyPr>
          <a:lstStyle/>
          <a:p>
            <a:r>
              <a:rPr lang="en-US" altLang="zh-TW" sz="2400"/>
              <a:t>https://kwh.9u1.net/Services/Community-Nursing-Service.html</a:t>
            </a:r>
            <a:endParaRPr sz="2400"/>
          </a:p>
        </p:txBody>
      </p:sp>
      <p:sp>
        <p:nvSpPr>
          <p:cNvPr id="7" name="矩形 6">
            <a:extLst>
              <a:ext uri="{FF2B5EF4-FFF2-40B4-BE49-F238E27FC236}">
                <a16:creationId xmlns:a16="http://schemas.microsoft.com/office/drawing/2014/main" id="{9CDA63AE-A314-473A-AB86-EFA5131C3AA0}"/>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3"/>
          <p:cNvPicPr preferRelativeResize="0"/>
          <p:nvPr/>
        </p:nvPicPr>
        <p:blipFill rotWithShape="1">
          <a:blip r:embed="rId3">
            <a:alphaModFix/>
          </a:blip>
          <a:srcRect/>
          <a:stretch/>
        </p:blipFill>
        <p:spPr>
          <a:xfrm>
            <a:off x="1402722" y="1786070"/>
            <a:ext cx="4296756" cy="4362629"/>
          </a:xfrm>
          <a:prstGeom prst="rect">
            <a:avLst/>
          </a:prstGeom>
          <a:noFill/>
          <a:ln>
            <a:noFill/>
          </a:ln>
        </p:spPr>
      </p:pic>
      <p:grpSp>
        <p:nvGrpSpPr>
          <p:cNvPr id="198" name="Google Shape;198;p33"/>
          <p:cNvGrpSpPr/>
          <p:nvPr/>
        </p:nvGrpSpPr>
        <p:grpSpPr>
          <a:xfrm>
            <a:off x="6654500" y="179462"/>
            <a:ext cx="4675224" cy="6499077"/>
            <a:chOff x="7278342" y="179461"/>
            <a:chExt cx="4675225" cy="6499078"/>
          </a:xfrm>
        </p:grpSpPr>
        <p:pic>
          <p:nvPicPr>
            <p:cNvPr id="199" name="Google Shape;199;p33"/>
            <p:cNvPicPr preferRelativeResize="0"/>
            <p:nvPr/>
          </p:nvPicPr>
          <p:blipFill rotWithShape="1">
            <a:blip r:embed="rId4">
              <a:alphaModFix/>
            </a:blip>
            <a:srcRect/>
            <a:stretch/>
          </p:blipFill>
          <p:spPr>
            <a:xfrm>
              <a:off x="7278342" y="179461"/>
              <a:ext cx="4675225" cy="6499078"/>
            </a:xfrm>
            <a:prstGeom prst="rect">
              <a:avLst/>
            </a:prstGeom>
            <a:noFill/>
            <a:ln>
              <a:noFill/>
            </a:ln>
          </p:spPr>
        </p:pic>
        <p:pic>
          <p:nvPicPr>
            <p:cNvPr id="200" name="Google Shape;200;p33"/>
            <p:cNvPicPr preferRelativeResize="0"/>
            <p:nvPr/>
          </p:nvPicPr>
          <p:blipFill rotWithShape="1">
            <a:blip r:embed="rId5">
              <a:alphaModFix/>
            </a:blip>
            <a:srcRect/>
            <a:stretch/>
          </p:blipFill>
          <p:spPr>
            <a:xfrm>
              <a:off x="7486542" y="1032648"/>
              <a:ext cx="3302737" cy="1072502"/>
            </a:xfrm>
            <a:prstGeom prst="rect">
              <a:avLst/>
            </a:prstGeom>
            <a:noFill/>
            <a:ln>
              <a:noFill/>
            </a:ln>
          </p:spPr>
        </p:pic>
      </p:grpSp>
      <p:sp>
        <p:nvSpPr>
          <p:cNvPr id="201" name="Google Shape;201;p33"/>
          <p:cNvSpPr txBox="1"/>
          <p:nvPr/>
        </p:nvSpPr>
        <p:spPr>
          <a:xfrm>
            <a:off x="0" y="1"/>
            <a:ext cx="4000000" cy="1354176"/>
          </a:xfrm>
          <a:prstGeom prst="rect">
            <a:avLst/>
          </a:prstGeom>
          <a:noFill/>
          <a:ln>
            <a:noFill/>
          </a:ln>
        </p:spPr>
        <p:txBody>
          <a:bodyPr spcFirstLastPara="1" wrap="square" lIns="121900" tIns="121900" rIns="121900" bIns="121900" anchor="t" anchorCtr="0">
            <a:spAutoFit/>
          </a:bodyPr>
          <a:lstStyle/>
          <a:p>
            <a:r>
              <a:rPr lang="en-US" altLang="zh-TW" sz="2400"/>
              <a:t>https://kwh.9u1.net/Services/Community-Nursing-Service.html</a:t>
            </a:r>
            <a:endParaRPr sz="2400"/>
          </a:p>
        </p:txBody>
      </p:sp>
      <p:sp>
        <p:nvSpPr>
          <p:cNvPr id="7" name="矩形 6">
            <a:extLst>
              <a:ext uri="{FF2B5EF4-FFF2-40B4-BE49-F238E27FC236}">
                <a16:creationId xmlns:a16="http://schemas.microsoft.com/office/drawing/2014/main" id="{F0E4334C-9EDB-4849-A381-D7ED05A724D4}"/>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1beb14d96a_1_1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u="sng">
                <a:solidFill>
                  <a:schemeClr val="hlink"/>
                </a:solidFill>
                <a:hlinkClick r:id="rId3"/>
              </a:rPr>
              <a:t>https://kwh.9u1.net/Services/Medical-Social-Service.html</a:t>
            </a:r>
            <a:r>
              <a:rPr lang="en-US" sz="3200"/>
              <a:t> </a:t>
            </a:r>
            <a:endParaRPr sz="3200"/>
          </a:p>
          <a:p>
            <a:pPr marL="0" lvl="0" indent="0" algn="l" rtl="0">
              <a:spcBef>
                <a:spcPts val="0"/>
              </a:spcBef>
              <a:spcAft>
                <a:spcPts val="0"/>
              </a:spcAft>
              <a:buNone/>
            </a:pPr>
            <a:r>
              <a:rPr lang="en-US" sz="3200" u="sng">
                <a:solidFill>
                  <a:schemeClr val="hlink"/>
                </a:solidFill>
                <a:hlinkClick r:id="rId4"/>
              </a:rPr>
              <a:t>https://kwh.9u1.net/Services/Health-Promotion-Centre.html</a:t>
            </a:r>
            <a:r>
              <a:rPr lang="en-US" sz="3200"/>
              <a:t> </a:t>
            </a:r>
            <a:endParaRPr sz="3200"/>
          </a:p>
        </p:txBody>
      </p:sp>
      <p:sp>
        <p:nvSpPr>
          <p:cNvPr id="169" name="Google Shape;169;g31beb14d96a_1_1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70" name="Google Shape;170;g31beb14d96a_1_15"/>
          <p:cNvPicPr preferRelativeResize="0"/>
          <p:nvPr/>
        </p:nvPicPr>
        <p:blipFill>
          <a:blip r:embed="rId5">
            <a:alphaModFix/>
          </a:blip>
          <a:stretch>
            <a:fillRect/>
          </a:stretch>
        </p:blipFill>
        <p:spPr>
          <a:xfrm>
            <a:off x="1208175" y="2221225"/>
            <a:ext cx="9415675" cy="3861475"/>
          </a:xfrm>
          <a:prstGeom prst="rect">
            <a:avLst/>
          </a:prstGeom>
          <a:noFill/>
          <a:ln>
            <a:noFill/>
          </a:ln>
        </p:spPr>
      </p:pic>
      <p:sp>
        <p:nvSpPr>
          <p:cNvPr id="5" name="矩形 4">
            <a:extLst>
              <a:ext uri="{FF2B5EF4-FFF2-40B4-BE49-F238E27FC236}">
                <a16:creationId xmlns:a16="http://schemas.microsoft.com/office/drawing/2014/main" id="{FBBB2F43-932C-4B00-8BDF-C2E55B2A9D3A}"/>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4"/>
          <p:cNvPicPr preferRelativeResize="0"/>
          <p:nvPr/>
        </p:nvPicPr>
        <p:blipFill rotWithShape="1">
          <a:blip r:embed="rId3">
            <a:alphaModFix/>
          </a:blip>
          <a:srcRect/>
          <a:stretch/>
        </p:blipFill>
        <p:spPr>
          <a:xfrm>
            <a:off x="6877506" y="146808"/>
            <a:ext cx="4751117" cy="6564385"/>
          </a:xfrm>
          <a:prstGeom prst="rect">
            <a:avLst/>
          </a:prstGeom>
          <a:noFill/>
          <a:ln>
            <a:noFill/>
          </a:ln>
        </p:spPr>
      </p:pic>
      <p:pic>
        <p:nvPicPr>
          <p:cNvPr id="207" name="Google Shape;207;p34"/>
          <p:cNvPicPr preferRelativeResize="0"/>
          <p:nvPr/>
        </p:nvPicPr>
        <p:blipFill rotWithShape="1">
          <a:blip r:embed="rId4">
            <a:alphaModFix/>
          </a:blip>
          <a:srcRect/>
          <a:stretch/>
        </p:blipFill>
        <p:spPr>
          <a:xfrm>
            <a:off x="1067072" y="1233183"/>
            <a:ext cx="4777280" cy="4827864"/>
          </a:xfrm>
          <a:prstGeom prst="rect">
            <a:avLst/>
          </a:prstGeom>
          <a:noFill/>
          <a:ln>
            <a:noFill/>
          </a:ln>
        </p:spPr>
      </p:pic>
      <p:pic>
        <p:nvPicPr>
          <p:cNvPr id="208" name="Google Shape;208;p34"/>
          <p:cNvPicPr preferRelativeResize="0"/>
          <p:nvPr/>
        </p:nvPicPr>
        <p:blipFill rotWithShape="1">
          <a:blip r:embed="rId5">
            <a:alphaModFix/>
          </a:blip>
          <a:srcRect/>
          <a:stretch/>
        </p:blipFill>
        <p:spPr>
          <a:xfrm>
            <a:off x="7134047" y="960088"/>
            <a:ext cx="1439503" cy="1077853"/>
          </a:xfrm>
          <a:prstGeom prst="rect">
            <a:avLst/>
          </a:prstGeom>
          <a:noFill/>
          <a:ln>
            <a:noFill/>
          </a:ln>
        </p:spPr>
      </p:pic>
      <p:sp>
        <p:nvSpPr>
          <p:cNvPr id="209" name="Google Shape;209;p34"/>
          <p:cNvSpPr txBox="1"/>
          <p:nvPr/>
        </p:nvSpPr>
        <p:spPr>
          <a:xfrm>
            <a:off x="0" y="1"/>
            <a:ext cx="4000000" cy="1354176"/>
          </a:xfrm>
          <a:prstGeom prst="rect">
            <a:avLst/>
          </a:prstGeom>
          <a:noFill/>
          <a:ln>
            <a:noFill/>
          </a:ln>
        </p:spPr>
        <p:txBody>
          <a:bodyPr spcFirstLastPara="1" wrap="square" lIns="121900" tIns="121900" rIns="121900" bIns="121900" anchor="t" anchorCtr="0">
            <a:spAutoFit/>
          </a:bodyPr>
          <a:lstStyle/>
          <a:p>
            <a:r>
              <a:rPr lang="en-US" altLang="zh-TW" sz="2400"/>
              <a:t>https://kwh.9u1.net/Services/Community-Nursing-Service.html</a:t>
            </a:r>
            <a:endParaRPr sz="2400"/>
          </a:p>
        </p:txBody>
      </p:sp>
      <p:sp>
        <p:nvSpPr>
          <p:cNvPr id="6" name="矩形 5">
            <a:extLst>
              <a:ext uri="{FF2B5EF4-FFF2-40B4-BE49-F238E27FC236}">
                <a16:creationId xmlns:a16="http://schemas.microsoft.com/office/drawing/2014/main" id="{7342D66B-D318-4949-99DB-6ADDD9B749AA}"/>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5"/>
          <p:cNvPicPr preferRelativeResize="0"/>
          <p:nvPr/>
        </p:nvPicPr>
        <p:blipFill>
          <a:blip r:embed="rId3">
            <a:alphaModFix/>
          </a:blip>
          <a:stretch>
            <a:fillRect/>
          </a:stretch>
        </p:blipFill>
        <p:spPr>
          <a:xfrm>
            <a:off x="1094100" y="820867"/>
            <a:ext cx="10160000" cy="5715000"/>
          </a:xfrm>
          <a:prstGeom prst="rect">
            <a:avLst/>
          </a:prstGeom>
          <a:noFill/>
          <a:ln>
            <a:noFill/>
          </a:ln>
        </p:spPr>
      </p:pic>
      <p:pic>
        <p:nvPicPr>
          <p:cNvPr id="215" name="Google Shape;215;p35"/>
          <p:cNvPicPr preferRelativeResize="0"/>
          <p:nvPr/>
        </p:nvPicPr>
        <p:blipFill rotWithShape="1">
          <a:blip r:embed="rId4">
            <a:alphaModFix/>
          </a:blip>
          <a:srcRect/>
          <a:stretch/>
        </p:blipFill>
        <p:spPr>
          <a:xfrm>
            <a:off x="6310997" y="2551901"/>
            <a:ext cx="4460867" cy="2535991"/>
          </a:xfrm>
          <a:prstGeom prst="rect">
            <a:avLst/>
          </a:prstGeom>
          <a:noFill/>
          <a:ln>
            <a:noFill/>
          </a:ln>
        </p:spPr>
      </p:pic>
      <p:sp>
        <p:nvSpPr>
          <p:cNvPr id="216" name="Google Shape;216;p35"/>
          <p:cNvSpPr txBox="1"/>
          <p:nvPr/>
        </p:nvSpPr>
        <p:spPr>
          <a:xfrm>
            <a:off x="0" y="1"/>
            <a:ext cx="4000000" cy="1354176"/>
          </a:xfrm>
          <a:prstGeom prst="rect">
            <a:avLst/>
          </a:prstGeom>
          <a:noFill/>
          <a:ln>
            <a:noFill/>
          </a:ln>
        </p:spPr>
        <p:txBody>
          <a:bodyPr spcFirstLastPara="1" wrap="square" lIns="121900" tIns="121900" rIns="121900" bIns="121900" anchor="t" anchorCtr="0">
            <a:spAutoFit/>
          </a:bodyPr>
          <a:lstStyle/>
          <a:p>
            <a:r>
              <a:rPr lang="en-US" altLang="zh-TW" sz="2400"/>
              <a:t>https://kwh.9u1.net/Services/Community-Nursing-Service.html</a:t>
            </a:r>
            <a:endParaRPr sz="2400"/>
          </a:p>
        </p:txBody>
      </p:sp>
      <p:sp>
        <p:nvSpPr>
          <p:cNvPr id="217" name="Google Shape;217;p35"/>
          <p:cNvSpPr txBox="1"/>
          <p:nvPr/>
        </p:nvSpPr>
        <p:spPr>
          <a:xfrm>
            <a:off x="8422300" y="797667"/>
            <a:ext cx="62000" cy="23200"/>
          </a:xfrm>
          <a:prstGeom prst="rect">
            <a:avLst/>
          </a:prstGeom>
          <a:noFill/>
          <a:ln>
            <a:noFill/>
          </a:ln>
        </p:spPr>
        <p:txBody>
          <a:bodyPr spcFirstLastPara="1" wrap="square" lIns="121900" tIns="121900" rIns="121900" bIns="121900" anchor="t" anchorCtr="0">
            <a:noAutofit/>
          </a:bodyPr>
          <a:lstStyle/>
          <a:p>
            <a:endParaRPr sz="2800">
              <a:solidFill>
                <a:schemeClr val="dk1"/>
              </a:solidFill>
              <a:latin typeface="Calibri"/>
              <a:ea typeface="Calibri"/>
              <a:cs typeface="Calibri"/>
              <a:sym typeface="Calibri"/>
            </a:endParaRPr>
          </a:p>
        </p:txBody>
      </p:sp>
      <p:sp>
        <p:nvSpPr>
          <p:cNvPr id="218" name="Google Shape;218;p35"/>
          <p:cNvSpPr txBox="1"/>
          <p:nvPr/>
        </p:nvSpPr>
        <p:spPr>
          <a:xfrm>
            <a:off x="6226033" y="255068"/>
            <a:ext cx="4734400" cy="1107955"/>
          </a:xfrm>
          <a:prstGeom prst="rect">
            <a:avLst/>
          </a:prstGeom>
          <a:noFill/>
          <a:ln>
            <a:noFill/>
          </a:ln>
        </p:spPr>
        <p:txBody>
          <a:bodyPr spcFirstLastPara="1" wrap="square" lIns="121900" tIns="121900" rIns="121900" bIns="121900" anchor="t" anchorCtr="0">
            <a:spAutoFit/>
          </a:bodyPr>
          <a:lstStyle/>
          <a:p>
            <a:r>
              <a:rPr lang="en-US" altLang="zh-TW" sz="2800">
                <a:solidFill>
                  <a:schemeClr val="dk1"/>
                </a:solidFill>
                <a:latin typeface="Calibri"/>
                <a:ea typeface="Calibri"/>
                <a:cs typeface="Calibri"/>
                <a:sym typeface="Calibri"/>
              </a:rPr>
              <a:t>Change the layout to be “left words and right photo”</a:t>
            </a:r>
            <a:endParaRPr sz="2800">
              <a:solidFill>
                <a:schemeClr val="dk1"/>
              </a:solidFill>
              <a:latin typeface="Calibri"/>
              <a:ea typeface="Calibri"/>
              <a:cs typeface="Calibri"/>
              <a:sym typeface="Calibri"/>
            </a:endParaRPr>
          </a:p>
        </p:txBody>
      </p:sp>
      <p:sp>
        <p:nvSpPr>
          <p:cNvPr id="7" name="矩形 6">
            <a:extLst>
              <a:ext uri="{FF2B5EF4-FFF2-40B4-BE49-F238E27FC236}">
                <a16:creationId xmlns:a16="http://schemas.microsoft.com/office/drawing/2014/main" id="{1762E9C0-8371-4B06-B416-DC4B86DEC15B}"/>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zh-TW"/>
              <a:t>History</a:t>
            </a:r>
            <a:endParaRPr/>
          </a:p>
        </p:txBody>
      </p:sp>
      <p:sp>
        <p:nvSpPr>
          <p:cNvPr id="224" name="Google Shape;224;p36"/>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rmAutofit/>
          </a:bodyPr>
          <a:lstStyle/>
          <a:p>
            <a:pPr marL="0" indent="0">
              <a:spcBef>
                <a:spcPts val="1067"/>
              </a:spcBef>
              <a:buNone/>
            </a:pPr>
            <a:r>
              <a:rPr lang="zh-TW"/>
              <a:t>新增內容</a:t>
            </a:r>
            <a:endParaRPr/>
          </a:p>
          <a:p>
            <a:pPr marL="0" indent="0">
              <a:spcBef>
                <a:spcPts val="1067"/>
              </a:spcBef>
              <a:buNone/>
            </a:pPr>
            <a:r>
              <a:rPr lang="zh-TW"/>
              <a:t>Webpage:</a:t>
            </a:r>
            <a:endParaRPr/>
          </a:p>
          <a:p>
            <a:pPr marL="0" indent="0">
              <a:spcBef>
                <a:spcPts val="1067"/>
              </a:spcBef>
              <a:buNone/>
            </a:pPr>
            <a:r>
              <a:rPr lang="zh-TW" u="sng">
                <a:solidFill>
                  <a:schemeClr val="hlink"/>
                </a:solidFill>
                <a:hlinkClick r:id="rId3"/>
              </a:rPr>
              <a:t>https://kwh.9u1.net/history.html</a:t>
            </a:r>
            <a:r>
              <a:rPr lang="zh-TW"/>
              <a:t> </a:t>
            </a:r>
            <a:endParaRPr/>
          </a:p>
          <a:p>
            <a:pPr marL="0" indent="0">
              <a:spcBef>
                <a:spcPts val="1067"/>
              </a:spcBef>
              <a:buNone/>
            </a:pPr>
            <a:endParaRPr/>
          </a:p>
          <a:p>
            <a:pPr marL="0" indent="0">
              <a:spcBef>
                <a:spcPts val="1067"/>
              </a:spcBef>
              <a:buNone/>
            </a:pPr>
            <a:r>
              <a:rPr lang="zh-TW"/>
              <a:t>Google Drive:</a:t>
            </a:r>
            <a:endParaRPr/>
          </a:p>
          <a:p>
            <a:pPr marL="0" indent="0">
              <a:spcBef>
                <a:spcPts val="1067"/>
              </a:spcBef>
              <a:buNone/>
            </a:pPr>
            <a:r>
              <a:rPr lang="zh-TW" u="sng">
                <a:solidFill>
                  <a:schemeClr val="hlink"/>
                </a:solidFill>
                <a:hlinkClick r:id="rId4"/>
              </a:rPr>
              <a:t>https://docs.google.com/document/d/1DBnTfKs9EKeRaqg3s4W7FpYkLUf1WDkr/edit?usp=drive_link&amp;ouid=111471142683719346953&amp;rtpof=true&amp;sd=true</a:t>
            </a:r>
            <a:endParaRPr/>
          </a:p>
          <a:p>
            <a:pPr marL="0" indent="0">
              <a:spcBef>
                <a:spcPts val="1067"/>
              </a:spcBef>
              <a:buNone/>
            </a:pPr>
            <a:endParaRPr/>
          </a:p>
        </p:txBody>
      </p:sp>
      <p:sp>
        <p:nvSpPr>
          <p:cNvPr id="4" name="矩形 3">
            <a:extLst>
              <a:ext uri="{FF2B5EF4-FFF2-40B4-BE49-F238E27FC236}">
                <a16:creationId xmlns:a16="http://schemas.microsoft.com/office/drawing/2014/main" id="{A5EF1B46-83E9-4C8A-A1E7-DCDFA9E05894}"/>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zh-TW"/>
              <a:t>History</a:t>
            </a:r>
            <a:endParaRPr/>
          </a:p>
        </p:txBody>
      </p:sp>
      <p:sp>
        <p:nvSpPr>
          <p:cNvPr id="230" name="Google Shape;230;p37"/>
          <p:cNvSpPr txBox="1">
            <a:spLocks noGrp="1"/>
          </p:cNvSpPr>
          <p:nvPr>
            <p:ph type="body" idx="1"/>
          </p:nvPr>
        </p:nvSpPr>
        <p:spPr>
          <a:xfrm>
            <a:off x="838200" y="2635232"/>
            <a:ext cx="10515600" cy="3541600"/>
          </a:xfrm>
          <a:prstGeom prst="rect">
            <a:avLst/>
          </a:prstGeom>
        </p:spPr>
        <p:txBody>
          <a:bodyPr spcFirstLastPara="1" vert="horz" wrap="square" lIns="91433" tIns="45700" rIns="91433" bIns="45700" rtlCol="0" anchor="t" anchorCtr="0">
            <a:normAutofit/>
          </a:bodyPr>
          <a:lstStyle/>
          <a:p>
            <a:pPr marL="0" indent="0">
              <a:spcBef>
                <a:spcPts val="1067"/>
              </a:spcBef>
              <a:buNone/>
            </a:pPr>
            <a:r>
              <a:rPr lang="zh-TW" b="1"/>
              <a:t>增加引號於此句前後</a:t>
            </a:r>
            <a:endParaRPr b="1"/>
          </a:p>
          <a:p>
            <a:pPr marL="0" indent="0">
              <a:spcBef>
                <a:spcPts val="1067"/>
              </a:spcBef>
              <a:buNone/>
            </a:pPr>
            <a:r>
              <a:rPr lang="zh-TW"/>
              <a:t>因為是對聯，想令此句看上去看是中國書法風格</a:t>
            </a:r>
            <a:endParaRPr/>
          </a:p>
          <a:p>
            <a:pPr marL="0" indent="0">
              <a:spcBef>
                <a:spcPts val="1067"/>
              </a:spcBef>
              <a:buNone/>
            </a:pPr>
            <a:endParaRPr/>
          </a:p>
        </p:txBody>
      </p:sp>
      <p:pic>
        <p:nvPicPr>
          <p:cNvPr id="231" name="Google Shape;231;p37"/>
          <p:cNvPicPr preferRelativeResize="0"/>
          <p:nvPr/>
        </p:nvPicPr>
        <p:blipFill>
          <a:blip r:embed="rId3">
            <a:alphaModFix/>
          </a:blip>
          <a:stretch>
            <a:fillRect/>
          </a:stretch>
        </p:blipFill>
        <p:spPr>
          <a:xfrm>
            <a:off x="907900" y="1414668"/>
            <a:ext cx="11137368" cy="1147600"/>
          </a:xfrm>
          <a:prstGeom prst="rect">
            <a:avLst/>
          </a:prstGeom>
          <a:noFill/>
          <a:ln>
            <a:noFill/>
          </a:ln>
        </p:spPr>
      </p:pic>
      <p:sp>
        <p:nvSpPr>
          <p:cNvPr id="5" name="矩形 4">
            <a:extLst>
              <a:ext uri="{FF2B5EF4-FFF2-40B4-BE49-F238E27FC236}">
                <a16:creationId xmlns:a16="http://schemas.microsoft.com/office/drawing/2014/main" id="{B3C02916-F589-4E06-865F-65D3CFC88AAE}"/>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a:spLocks noGrp="1"/>
          </p:cNvSpPr>
          <p:nvPr>
            <p:ph type="ctrTitle"/>
          </p:nvPr>
        </p:nvSpPr>
        <p:spPr>
          <a:xfrm>
            <a:off x="1524000" y="1122363"/>
            <a:ext cx="9144000" cy="2387600"/>
          </a:xfrm>
          <a:prstGeom prst="rect">
            <a:avLst/>
          </a:prstGeom>
        </p:spPr>
        <p:txBody>
          <a:bodyPr spcFirstLastPara="1" vert="horz" wrap="square" lIns="91433" tIns="45700" rIns="91433" bIns="45700" rtlCol="0" anchor="b" anchorCtr="0">
            <a:normAutofit/>
          </a:bodyPr>
          <a:lstStyle/>
          <a:p>
            <a:pPr>
              <a:spcBef>
                <a:spcPts val="0"/>
              </a:spcBef>
            </a:pPr>
            <a:r>
              <a:rPr lang="zh-TW"/>
              <a:t>2024-12-10</a:t>
            </a:r>
            <a:endParaRPr/>
          </a:p>
        </p:txBody>
      </p:sp>
      <p:sp>
        <p:nvSpPr>
          <p:cNvPr id="244" name="Google Shape;244;p39"/>
          <p:cNvSpPr txBox="1">
            <a:spLocks noGrp="1"/>
          </p:cNvSpPr>
          <p:nvPr>
            <p:ph type="subTitle" idx="1"/>
          </p:nvPr>
        </p:nvSpPr>
        <p:spPr>
          <a:xfrm>
            <a:off x="1524000" y="3602039"/>
            <a:ext cx="9144000" cy="1655600"/>
          </a:xfrm>
          <a:prstGeom prst="rect">
            <a:avLst/>
          </a:prstGeom>
        </p:spPr>
        <p:txBody>
          <a:bodyPr spcFirstLastPara="1" vert="horz" wrap="square" lIns="91433" tIns="45700" rIns="91433" bIns="45700" rtlCol="0" anchor="t" anchorCtr="0">
            <a:normAutofit/>
          </a:bodyPr>
          <a:lstStyle/>
          <a:p>
            <a:pPr>
              <a:spcBef>
                <a:spcPts val="1067"/>
              </a:spcBef>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0"/>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zh-TW"/>
              <a:t>News/Events</a:t>
            </a:r>
            <a:endParaRPr/>
          </a:p>
        </p:txBody>
      </p:sp>
      <p:sp>
        <p:nvSpPr>
          <p:cNvPr id="250" name="Google Shape;250;p40"/>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rmAutofit/>
          </a:bodyPr>
          <a:lstStyle/>
          <a:p>
            <a:pPr marL="0" indent="0">
              <a:spcBef>
                <a:spcPts val="1067"/>
              </a:spcBef>
              <a:buNone/>
            </a:pPr>
            <a:r>
              <a:rPr lang="zh-TW"/>
              <a:t>更改日期</a:t>
            </a:r>
            <a:endParaRPr/>
          </a:p>
        </p:txBody>
      </p:sp>
      <p:pic>
        <p:nvPicPr>
          <p:cNvPr id="251" name="Google Shape;251;p40"/>
          <p:cNvPicPr preferRelativeResize="0"/>
          <p:nvPr/>
        </p:nvPicPr>
        <p:blipFill>
          <a:blip r:embed="rId3">
            <a:alphaModFix/>
          </a:blip>
          <a:stretch>
            <a:fillRect/>
          </a:stretch>
        </p:blipFill>
        <p:spPr>
          <a:xfrm>
            <a:off x="525667" y="3247633"/>
            <a:ext cx="5854335" cy="3285000"/>
          </a:xfrm>
          <a:prstGeom prst="rect">
            <a:avLst/>
          </a:prstGeom>
          <a:noFill/>
          <a:ln>
            <a:noFill/>
          </a:ln>
        </p:spPr>
      </p:pic>
      <p:pic>
        <p:nvPicPr>
          <p:cNvPr id="252" name="Google Shape;252;p40"/>
          <p:cNvPicPr preferRelativeResize="0"/>
          <p:nvPr/>
        </p:nvPicPr>
        <p:blipFill>
          <a:blip r:embed="rId4">
            <a:alphaModFix/>
          </a:blip>
          <a:stretch>
            <a:fillRect/>
          </a:stretch>
        </p:blipFill>
        <p:spPr>
          <a:xfrm>
            <a:off x="6164679" y="196101"/>
            <a:ext cx="5818909" cy="6858001"/>
          </a:xfrm>
          <a:prstGeom prst="rect">
            <a:avLst/>
          </a:prstGeom>
          <a:noFill/>
          <a:ln>
            <a:noFill/>
          </a:ln>
        </p:spPr>
      </p:pic>
      <p:sp>
        <p:nvSpPr>
          <p:cNvPr id="253" name="Google Shape;253;p40"/>
          <p:cNvSpPr txBox="1"/>
          <p:nvPr/>
        </p:nvSpPr>
        <p:spPr>
          <a:xfrm>
            <a:off x="1428567" y="3304500"/>
            <a:ext cx="1148400" cy="471948"/>
          </a:xfrm>
          <a:prstGeom prst="rect">
            <a:avLst/>
          </a:prstGeom>
          <a:noFill/>
          <a:ln>
            <a:noFill/>
          </a:ln>
        </p:spPr>
        <p:txBody>
          <a:bodyPr spcFirstLastPara="1" wrap="square" lIns="121900" tIns="121900" rIns="121900" bIns="121900" anchor="t" anchorCtr="0">
            <a:spAutoFit/>
          </a:bodyPr>
          <a:lstStyle/>
          <a:p>
            <a:r>
              <a:rPr lang="en-US" altLang="zh-TW" sz="1467">
                <a:solidFill>
                  <a:srgbClr val="FF0000"/>
                </a:solidFill>
                <a:latin typeface="Calibri"/>
                <a:ea typeface="Calibri"/>
                <a:cs typeface="Calibri"/>
                <a:sym typeface="Calibri"/>
              </a:rPr>
              <a:t>2024-09-19</a:t>
            </a:r>
            <a:endParaRPr sz="1467">
              <a:solidFill>
                <a:srgbClr val="FF0000"/>
              </a:solidFill>
              <a:latin typeface="Calibri"/>
              <a:ea typeface="Calibri"/>
              <a:cs typeface="Calibri"/>
              <a:sym typeface="Calibri"/>
            </a:endParaRPr>
          </a:p>
        </p:txBody>
      </p:sp>
      <p:sp>
        <p:nvSpPr>
          <p:cNvPr id="254" name="Google Shape;254;p40"/>
          <p:cNvSpPr txBox="1"/>
          <p:nvPr/>
        </p:nvSpPr>
        <p:spPr>
          <a:xfrm>
            <a:off x="4429967" y="3337867"/>
            <a:ext cx="1148400" cy="471948"/>
          </a:xfrm>
          <a:prstGeom prst="rect">
            <a:avLst/>
          </a:prstGeom>
          <a:noFill/>
          <a:ln>
            <a:noFill/>
          </a:ln>
        </p:spPr>
        <p:txBody>
          <a:bodyPr spcFirstLastPara="1" wrap="square" lIns="121900" tIns="121900" rIns="121900" bIns="121900" anchor="t" anchorCtr="0">
            <a:spAutoFit/>
          </a:bodyPr>
          <a:lstStyle/>
          <a:p>
            <a:r>
              <a:rPr lang="en-US" altLang="zh-TW" sz="1467">
                <a:solidFill>
                  <a:srgbClr val="FF0000"/>
                </a:solidFill>
                <a:latin typeface="Calibri"/>
                <a:ea typeface="Calibri"/>
                <a:cs typeface="Calibri"/>
                <a:sym typeface="Calibri"/>
              </a:rPr>
              <a:t>2024-09-02</a:t>
            </a:r>
            <a:endParaRPr sz="1467">
              <a:solidFill>
                <a:srgbClr val="FF0000"/>
              </a:solidFill>
              <a:latin typeface="Calibri"/>
              <a:ea typeface="Calibri"/>
              <a:cs typeface="Calibri"/>
              <a:sym typeface="Calibri"/>
            </a:endParaRPr>
          </a:p>
        </p:txBody>
      </p:sp>
      <p:sp>
        <p:nvSpPr>
          <p:cNvPr id="255" name="Google Shape;255;p40"/>
          <p:cNvSpPr txBox="1"/>
          <p:nvPr/>
        </p:nvSpPr>
        <p:spPr>
          <a:xfrm>
            <a:off x="7342400" y="306167"/>
            <a:ext cx="1148400" cy="471948"/>
          </a:xfrm>
          <a:prstGeom prst="rect">
            <a:avLst/>
          </a:prstGeom>
          <a:noFill/>
          <a:ln>
            <a:noFill/>
          </a:ln>
        </p:spPr>
        <p:txBody>
          <a:bodyPr spcFirstLastPara="1" wrap="square" lIns="121900" tIns="121900" rIns="121900" bIns="121900" anchor="t" anchorCtr="0">
            <a:spAutoFit/>
          </a:bodyPr>
          <a:lstStyle/>
          <a:p>
            <a:r>
              <a:rPr lang="en-US" altLang="zh-TW" sz="1467">
                <a:solidFill>
                  <a:srgbClr val="FF0000"/>
                </a:solidFill>
                <a:latin typeface="Calibri"/>
                <a:ea typeface="Calibri"/>
                <a:cs typeface="Calibri"/>
                <a:sym typeface="Calibri"/>
              </a:rPr>
              <a:t>2024-08-30</a:t>
            </a:r>
            <a:endParaRPr sz="1467">
              <a:solidFill>
                <a:srgbClr val="FF0000"/>
              </a:solidFill>
              <a:latin typeface="Calibri"/>
              <a:ea typeface="Calibri"/>
              <a:cs typeface="Calibri"/>
              <a:sym typeface="Calibri"/>
            </a:endParaRPr>
          </a:p>
        </p:txBody>
      </p:sp>
      <p:sp>
        <p:nvSpPr>
          <p:cNvPr id="256" name="Google Shape;256;p40"/>
          <p:cNvSpPr txBox="1"/>
          <p:nvPr/>
        </p:nvSpPr>
        <p:spPr>
          <a:xfrm>
            <a:off x="10392300" y="306167"/>
            <a:ext cx="1148400" cy="471948"/>
          </a:xfrm>
          <a:prstGeom prst="rect">
            <a:avLst/>
          </a:prstGeom>
          <a:noFill/>
          <a:ln>
            <a:noFill/>
          </a:ln>
        </p:spPr>
        <p:txBody>
          <a:bodyPr spcFirstLastPara="1" wrap="square" lIns="121900" tIns="121900" rIns="121900" bIns="121900" anchor="t" anchorCtr="0">
            <a:spAutoFit/>
          </a:bodyPr>
          <a:lstStyle/>
          <a:p>
            <a:r>
              <a:rPr lang="en-US" altLang="zh-TW" sz="1467">
                <a:solidFill>
                  <a:srgbClr val="FF0000"/>
                </a:solidFill>
                <a:latin typeface="Calibri"/>
                <a:ea typeface="Calibri"/>
                <a:cs typeface="Calibri"/>
                <a:sym typeface="Calibri"/>
              </a:rPr>
              <a:t>2024-09-04</a:t>
            </a:r>
            <a:endParaRPr sz="1467">
              <a:solidFill>
                <a:srgbClr val="FF0000"/>
              </a:solidFill>
              <a:latin typeface="Calibri"/>
              <a:ea typeface="Calibri"/>
              <a:cs typeface="Calibri"/>
              <a:sym typeface="Calibri"/>
            </a:endParaRPr>
          </a:p>
        </p:txBody>
      </p:sp>
      <p:sp>
        <p:nvSpPr>
          <p:cNvPr id="257" name="Google Shape;257;p40"/>
          <p:cNvSpPr txBox="1"/>
          <p:nvPr/>
        </p:nvSpPr>
        <p:spPr>
          <a:xfrm>
            <a:off x="7342400" y="3663400"/>
            <a:ext cx="1148400" cy="471948"/>
          </a:xfrm>
          <a:prstGeom prst="rect">
            <a:avLst/>
          </a:prstGeom>
          <a:noFill/>
          <a:ln>
            <a:noFill/>
          </a:ln>
        </p:spPr>
        <p:txBody>
          <a:bodyPr spcFirstLastPara="1" wrap="square" lIns="121900" tIns="121900" rIns="121900" bIns="121900" anchor="t" anchorCtr="0">
            <a:spAutoFit/>
          </a:bodyPr>
          <a:lstStyle/>
          <a:p>
            <a:r>
              <a:rPr lang="en-US" altLang="zh-TW" sz="1467">
                <a:solidFill>
                  <a:srgbClr val="FF0000"/>
                </a:solidFill>
                <a:latin typeface="Calibri"/>
                <a:ea typeface="Calibri"/>
                <a:cs typeface="Calibri"/>
                <a:sym typeface="Calibri"/>
              </a:rPr>
              <a:t>2024-09-19</a:t>
            </a:r>
            <a:endParaRPr sz="1467">
              <a:solidFill>
                <a:srgbClr val="FF0000"/>
              </a:solidFill>
              <a:latin typeface="Calibri"/>
              <a:ea typeface="Calibri"/>
              <a:cs typeface="Calibri"/>
              <a:sym typeface="Calibri"/>
            </a:endParaRPr>
          </a:p>
        </p:txBody>
      </p:sp>
      <p:sp>
        <p:nvSpPr>
          <p:cNvPr id="11" name="矩形 10">
            <a:extLst>
              <a:ext uri="{FF2B5EF4-FFF2-40B4-BE49-F238E27FC236}">
                <a16:creationId xmlns:a16="http://schemas.microsoft.com/office/drawing/2014/main" id="{2FD0E7A2-2313-4D53-B2D3-73A0FEE83701}"/>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1"/>
          <p:cNvPicPr preferRelativeResize="0"/>
          <p:nvPr/>
        </p:nvPicPr>
        <p:blipFill>
          <a:blip r:embed="rId3">
            <a:alphaModFix/>
          </a:blip>
          <a:stretch>
            <a:fillRect/>
          </a:stretch>
        </p:blipFill>
        <p:spPr>
          <a:xfrm>
            <a:off x="5874000" y="3719268"/>
            <a:ext cx="5993099" cy="3174165"/>
          </a:xfrm>
          <a:prstGeom prst="rect">
            <a:avLst/>
          </a:prstGeom>
          <a:noFill/>
          <a:ln>
            <a:noFill/>
          </a:ln>
        </p:spPr>
      </p:pic>
      <p:sp>
        <p:nvSpPr>
          <p:cNvPr id="263" name="Google Shape;263;p41"/>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zh-TW"/>
              <a:t>M&amp;G</a:t>
            </a:r>
            <a:endParaRPr/>
          </a:p>
        </p:txBody>
      </p:sp>
      <p:sp>
        <p:nvSpPr>
          <p:cNvPr id="264" name="Google Shape;264;p41"/>
          <p:cNvSpPr txBox="1">
            <a:spLocks noGrp="1"/>
          </p:cNvSpPr>
          <p:nvPr>
            <p:ph type="body" idx="1"/>
          </p:nvPr>
        </p:nvSpPr>
        <p:spPr>
          <a:xfrm>
            <a:off x="838200" y="1825635"/>
            <a:ext cx="5181600" cy="4853200"/>
          </a:xfrm>
          <a:prstGeom prst="rect">
            <a:avLst/>
          </a:prstGeom>
        </p:spPr>
        <p:txBody>
          <a:bodyPr spcFirstLastPara="1" vert="horz" wrap="square" lIns="91433" tIns="45700" rIns="91433" bIns="45700" rtlCol="0" anchor="t" anchorCtr="0">
            <a:normAutofit fontScale="85000" lnSpcReduction="20000"/>
          </a:bodyPr>
          <a:lstStyle/>
          <a:p>
            <a:pPr marL="0" indent="0">
              <a:spcBef>
                <a:spcPts val="1067"/>
              </a:spcBef>
              <a:buNone/>
            </a:pPr>
            <a:r>
              <a:rPr lang="zh-TW" u="sng">
                <a:solidFill>
                  <a:schemeClr val="hlink"/>
                </a:solidFill>
                <a:hlinkClick r:id="rId4"/>
              </a:rPr>
              <a:t>https://kwh.9u1.net/Services/Medicine-And-Geriatrics.html</a:t>
            </a:r>
            <a:endParaRPr/>
          </a:p>
          <a:p>
            <a:pPr marL="0" indent="0">
              <a:spcBef>
                <a:spcPts val="1067"/>
              </a:spcBef>
              <a:buNone/>
            </a:pPr>
            <a:endParaRPr/>
          </a:p>
          <a:p>
            <a:pPr marL="0" indent="0">
              <a:spcBef>
                <a:spcPts val="1067"/>
              </a:spcBef>
              <a:buNone/>
            </a:pPr>
            <a:r>
              <a:rPr lang="zh-TW"/>
              <a:t>Google Drive: Related to </a:t>
            </a:r>
            <a:r>
              <a:rPr lang="zh-TW" u="sng">
                <a:solidFill>
                  <a:schemeClr val="hlink"/>
                </a:solidFill>
                <a:hlinkClick r:id="rId5"/>
              </a:rPr>
              <a:t>https://docs.google.com/presentation/d/1jEgqIGIOxVzFIe07Xeeyc0rnGQsrS4zA/edit#slide=id.g31c3918784f_1_25</a:t>
            </a:r>
            <a:r>
              <a:rPr lang="zh-TW"/>
              <a:t> </a:t>
            </a:r>
            <a:br>
              <a:rPr lang="zh-TW"/>
            </a:br>
            <a:r>
              <a:rPr lang="zh-TW"/>
              <a:t>(Slide 15-20)</a:t>
            </a:r>
            <a:endParaRPr/>
          </a:p>
          <a:p>
            <a:pPr marL="0" indent="0">
              <a:spcBef>
                <a:spcPts val="1067"/>
              </a:spcBef>
              <a:buNone/>
            </a:pPr>
            <a:endParaRPr/>
          </a:p>
          <a:p>
            <a:pPr marL="0" indent="0">
              <a:spcBef>
                <a:spcPts val="1067"/>
              </a:spcBef>
              <a:buNone/>
            </a:pPr>
            <a:r>
              <a:rPr lang="zh-TW"/>
              <a:t>更新錯誤(所有語言)</a:t>
            </a:r>
            <a:endParaRPr/>
          </a:p>
          <a:p>
            <a:pPr marL="0" indent="0">
              <a:spcBef>
                <a:spcPts val="1067"/>
              </a:spcBef>
              <a:buNone/>
            </a:pPr>
            <a:endParaRPr/>
          </a:p>
          <a:p>
            <a:pPr marL="0" indent="0">
              <a:spcBef>
                <a:spcPts val="1067"/>
              </a:spcBef>
              <a:buNone/>
            </a:pPr>
            <a:r>
              <a:rPr lang="zh-TW"/>
              <a:t>是更改左邊3B的文字</a:t>
            </a:r>
            <a:endParaRPr/>
          </a:p>
          <a:p>
            <a:pPr marL="0" indent="0">
              <a:spcBef>
                <a:spcPts val="1067"/>
              </a:spcBef>
              <a:buNone/>
            </a:pPr>
            <a:r>
              <a:rPr lang="zh-TW"/>
              <a:t>現在錯誤改了中間的</a:t>
            </a:r>
            <a:endParaRPr/>
          </a:p>
        </p:txBody>
      </p:sp>
      <p:pic>
        <p:nvPicPr>
          <p:cNvPr id="265" name="Google Shape;265;p41"/>
          <p:cNvPicPr preferRelativeResize="0"/>
          <p:nvPr/>
        </p:nvPicPr>
        <p:blipFill>
          <a:blip r:embed="rId6">
            <a:alphaModFix/>
          </a:blip>
          <a:stretch>
            <a:fillRect/>
          </a:stretch>
        </p:blipFill>
        <p:spPr>
          <a:xfrm>
            <a:off x="5834701" y="2001167"/>
            <a:ext cx="6093401" cy="3217167"/>
          </a:xfrm>
          <a:prstGeom prst="rect">
            <a:avLst/>
          </a:prstGeom>
          <a:noFill/>
          <a:ln>
            <a:noFill/>
          </a:ln>
        </p:spPr>
      </p:pic>
      <p:pic>
        <p:nvPicPr>
          <p:cNvPr id="266" name="Google Shape;266;p41"/>
          <p:cNvPicPr preferRelativeResize="0"/>
          <p:nvPr/>
        </p:nvPicPr>
        <p:blipFill>
          <a:blip r:embed="rId7">
            <a:alphaModFix/>
          </a:blip>
          <a:stretch>
            <a:fillRect/>
          </a:stretch>
        </p:blipFill>
        <p:spPr>
          <a:xfrm>
            <a:off x="5874000" y="-33934"/>
            <a:ext cx="6054099" cy="3422299"/>
          </a:xfrm>
          <a:prstGeom prst="rect">
            <a:avLst/>
          </a:prstGeom>
          <a:noFill/>
          <a:ln>
            <a:noFill/>
          </a:ln>
        </p:spPr>
      </p:pic>
      <p:sp>
        <p:nvSpPr>
          <p:cNvPr id="267" name="Google Shape;267;p41"/>
          <p:cNvSpPr txBox="1"/>
          <p:nvPr/>
        </p:nvSpPr>
        <p:spPr>
          <a:xfrm>
            <a:off x="10245567" y="2003834"/>
            <a:ext cx="1959200" cy="677068"/>
          </a:xfrm>
          <a:prstGeom prst="rect">
            <a:avLst/>
          </a:prstGeom>
          <a:noFill/>
          <a:ln>
            <a:noFill/>
          </a:ln>
        </p:spPr>
        <p:txBody>
          <a:bodyPr spcFirstLastPara="1" wrap="square" lIns="121900" tIns="121900" rIns="121900" bIns="121900" anchor="t" anchorCtr="0">
            <a:spAutoFit/>
          </a:bodyPr>
          <a:lstStyle/>
          <a:p>
            <a:r>
              <a:rPr lang="en-US" altLang="zh-TW" sz="2800">
                <a:solidFill>
                  <a:schemeClr val="dk1"/>
                </a:solidFill>
                <a:latin typeface="Calibri"/>
                <a:ea typeface="Calibri"/>
                <a:cs typeface="Calibri"/>
                <a:sym typeface="Calibri"/>
              </a:rPr>
              <a:t>Before</a:t>
            </a:r>
            <a:endParaRPr sz="2800">
              <a:solidFill>
                <a:schemeClr val="dk1"/>
              </a:solidFill>
              <a:latin typeface="Calibri"/>
              <a:ea typeface="Calibri"/>
              <a:cs typeface="Calibri"/>
              <a:sym typeface="Calibri"/>
            </a:endParaRPr>
          </a:p>
        </p:txBody>
      </p:sp>
      <p:sp>
        <p:nvSpPr>
          <p:cNvPr id="268" name="Google Shape;268;p41"/>
          <p:cNvSpPr txBox="1"/>
          <p:nvPr/>
        </p:nvSpPr>
        <p:spPr>
          <a:xfrm>
            <a:off x="10318767" y="4035268"/>
            <a:ext cx="1959200" cy="677068"/>
          </a:xfrm>
          <a:prstGeom prst="rect">
            <a:avLst/>
          </a:prstGeom>
          <a:noFill/>
          <a:ln>
            <a:noFill/>
          </a:ln>
        </p:spPr>
        <p:txBody>
          <a:bodyPr spcFirstLastPara="1" wrap="square" lIns="121900" tIns="121900" rIns="121900" bIns="121900" anchor="t" anchorCtr="0">
            <a:spAutoFit/>
          </a:bodyPr>
          <a:lstStyle/>
          <a:p>
            <a:r>
              <a:rPr lang="en-US" altLang="zh-TW" sz="2800">
                <a:solidFill>
                  <a:schemeClr val="dk1"/>
                </a:solidFill>
                <a:latin typeface="Calibri"/>
                <a:ea typeface="Calibri"/>
                <a:cs typeface="Calibri"/>
                <a:sym typeface="Calibri"/>
              </a:rPr>
              <a:t>Request</a:t>
            </a:r>
            <a:endParaRPr sz="2800">
              <a:solidFill>
                <a:schemeClr val="dk1"/>
              </a:solidFill>
              <a:latin typeface="Calibri"/>
              <a:ea typeface="Calibri"/>
              <a:cs typeface="Calibri"/>
              <a:sym typeface="Calibri"/>
            </a:endParaRPr>
          </a:p>
        </p:txBody>
      </p:sp>
      <p:sp>
        <p:nvSpPr>
          <p:cNvPr id="269" name="Google Shape;269;p41"/>
          <p:cNvSpPr txBox="1"/>
          <p:nvPr/>
        </p:nvSpPr>
        <p:spPr>
          <a:xfrm>
            <a:off x="10099433" y="6176834"/>
            <a:ext cx="1959200" cy="677068"/>
          </a:xfrm>
          <a:prstGeom prst="rect">
            <a:avLst/>
          </a:prstGeom>
          <a:noFill/>
          <a:ln>
            <a:noFill/>
          </a:ln>
        </p:spPr>
        <p:txBody>
          <a:bodyPr spcFirstLastPara="1" wrap="square" lIns="121900" tIns="121900" rIns="121900" bIns="121900" anchor="t" anchorCtr="0">
            <a:spAutoFit/>
          </a:bodyPr>
          <a:lstStyle/>
          <a:p>
            <a:r>
              <a:rPr lang="en-US" altLang="zh-TW" sz="2800">
                <a:solidFill>
                  <a:schemeClr val="dk1"/>
                </a:solidFill>
                <a:latin typeface="Calibri"/>
                <a:ea typeface="Calibri"/>
                <a:cs typeface="Calibri"/>
                <a:sym typeface="Calibri"/>
              </a:rPr>
              <a:t>Now</a:t>
            </a:r>
            <a:endParaRPr sz="2800">
              <a:solidFill>
                <a:schemeClr val="dk1"/>
              </a:solidFill>
              <a:latin typeface="Calibri"/>
              <a:ea typeface="Calibri"/>
              <a:cs typeface="Calibri"/>
              <a:sym typeface="Calibri"/>
            </a:endParaRPr>
          </a:p>
        </p:txBody>
      </p:sp>
      <p:sp>
        <p:nvSpPr>
          <p:cNvPr id="10" name="矩形 9">
            <a:extLst>
              <a:ext uri="{FF2B5EF4-FFF2-40B4-BE49-F238E27FC236}">
                <a16:creationId xmlns:a16="http://schemas.microsoft.com/office/drawing/2014/main" id="{773A89BA-FE60-4055-893A-CBF92B9E1FAE}"/>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2"/>
          <p:cNvSpPr txBox="1">
            <a:spLocks noGrp="1"/>
          </p:cNvSpPr>
          <p:nvPr>
            <p:ph type="ctrTitle"/>
          </p:nvPr>
        </p:nvSpPr>
        <p:spPr>
          <a:xfrm>
            <a:off x="1524000" y="1122363"/>
            <a:ext cx="9144000" cy="2387600"/>
          </a:xfrm>
          <a:prstGeom prst="rect">
            <a:avLst/>
          </a:prstGeom>
        </p:spPr>
        <p:txBody>
          <a:bodyPr spcFirstLastPara="1" vert="horz" wrap="square" lIns="91433" tIns="45700" rIns="91433" bIns="45700" rtlCol="0" anchor="b" anchorCtr="0">
            <a:normAutofit/>
          </a:bodyPr>
          <a:lstStyle/>
          <a:p>
            <a:pPr>
              <a:spcBef>
                <a:spcPts val="0"/>
              </a:spcBef>
            </a:pPr>
            <a:r>
              <a:rPr lang="zh-TW"/>
              <a:t>2024-12-12</a:t>
            </a:r>
            <a:endParaRPr/>
          </a:p>
        </p:txBody>
      </p:sp>
      <p:sp>
        <p:nvSpPr>
          <p:cNvPr id="275" name="Google Shape;275;p42"/>
          <p:cNvSpPr txBox="1">
            <a:spLocks noGrp="1"/>
          </p:cNvSpPr>
          <p:nvPr>
            <p:ph type="subTitle" idx="1"/>
          </p:nvPr>
        </p:nvSpPr>
        <p:spPr>
          <a:xfrm>
            <a:off x="1524000" y="3602039"/>
            <a:ext cx="9144000" cy="1655600"/>
          </a:xfrm>
          <a:prstGeom prst="rect">
            <a:avLst/>
          </a:prstGeom>
        </p:spPr>
        <p:txBody>
          <a:bodyPr spcFirstLastPara="1" vert="horz" wrap="square" lIns="91433" tIns="45700" rIns="91433" bIns="45700" rtlCol="0" anchor="t" anchorCtr="0">
            <a:normAutofit/>
          </a:bodyPr>
          <a:lstStyle/>
          <a:p>
            <a:pPr>
              <a:spcBef>
                <a:spcPts val="1067"/>
              </a:spcBef>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zh-TW" dirty="0"/>
              <a:t>Overview</a:t>
            </a:r>
            <a:br>
              <a:rPr lang="zh-TW" dirty="0"/>
            </a:br>
            <a:r>
              <a:rPr lang="en-US" altLang="zh-TW" sz="2000" u="sng" dirty="0">
                <a:solidFill>
                  <a:schemeClr val="hlink"/>
                </a:solidFill>
                <a:hlinkClick r:id="rId3"/>
              </a:rPr>
              <a:t>https://kwh.9u1.net/overview.html</a:t>
            </a:r>
            <a:r>
              <a:rPr lang="zh-TW" altLang="en-US" sz="2000" dirty="0"/>
              <a:t> </a:t>
            </a:r>
            <a:endParaRPr sz="2000" dirty="0"/>
          </a:p>
        </p:txBody>
      </p:sp>
      <p:sp>
        <p:nvSpPr>
          <p:cNvPr id="281" name="Google Shape;281;p43"/>
          <p:cNvSpPr txBox="1">
            <a:spLocks noGrp="1"/>
          </p:cNvSpPr>
          <p:nvPr>
            <p:ph type="body" idx="1"/>
          </p:nvPr>
        </p:nvSpPr>
        <p:spPr>
          <a:xfrm>
            <a:off x="838200" y="1825625"/>
            <a:ext cx="5181600" cy="4351200"/>
          </a:xfrm>
          <a:prstGeom prst="rect">
            <a:avLst/>
          </a:prstGeom>
        </p:spPr>
        <p:txBody>
          <a:bodyPr spcFirstLastPara="1" vert="horz" wrap="square" lIns="91433" tIns="45700" rIns="91433" bIns="45700" rtlCol="0" anchor="t" anchorCtr="0">
            <a:normAutofit fontScale="55000" lnSpcReduction="20000"/>
          </a:bodyPr>
          <a:lstStyle/>
          <a:p>
            <a:pPr marL="0" indent="0">
              <a:spcBef>
                <a:spcPts val="1067"/>
              </a:spcBef>
              <a:buNone/>
            </a:pPr>
            <a:r>
              <a:rPr lang="zh-TW"/>
              <a:t>英文版:</a:t>
            </a:r>
            <a:endParaRPr/>
          </a:p>
          <a:p>
            <a:pPr marL="0" indent="0">
              <a:lnSpc>
                <a:spcPct val="115000"/>
              </a:lnSpc>
              <a:spcBef>
                <a:spcPts val="1600"/>
              </a:spcBef>
              <a:buNone/>
            </a:pPr>
            <a:r>
              <a:rPr lang="en-US" altLang="zh-TW" sz="1467">
                <a:latin typeface="Arial"/>
                <a:ea typeface="Arial"/>
                <a:cs typeface="Arial"/>
                <a:sym typeface="Arial"/>
              </a:rPr>
              <a:t>The proposal to build a charitable hospital on Kowloon side in line with the </a:t>
            </a:r>
            <a:r>
              <a:rPr lang="en-US" altLang="zh-TW" sz="1600" u="sng">
                <a:solidFill>
                  <a:schemeClr val="hlink"/>
                </a:solidFill>
                <a:highlight>
                  <a:srgbClr val="FFFFFF"/>
                </a:highlight>
                <a:hlinkClick r:id="rId4"/>
              </a:rPr>
              <a:t>Tung Wah Group of Hospitals</a:t>
            </a:r>
            <a:r>
              <a:rPr lang="en-US" altLang="zh-TW" sz="1600">
                <a:highlight>
                  <a:srgbClr val="FFFFFF"/>
                </a:highlight>
                <a:latin typeface="Arial"/>
                <a:ea typeface="Arial"/>
                <a:cs typeface="Arial"/>
                <a:sym typeface="Arial"/>
              </a:rPr>
              <a:t>(</a:t>
            </a:r>
            <a:r>
              <a:rPr lang="en-US" altLang="zh-TW" sz="1467">
                <a:latin typeface="Arial"/>
                <a:ea typeface="Arial"/>
                <a:cs typeface="Arial"/>
                <a:sym typeface="Arial"/>
              </a:rPr>
              <a:t>TWGHs) was realized when the first Kwong Wah Hospital(KWH) with 72 beds was completed in 1911.  The name “Kwong Wah” was chosen to imply the extension of welfare to the Chinese residents in Hong Kong. In 1991, KWH joined </a:t>
            </a:r>
            <a:r>
              <a:rPr lang="en-US" altLang="zh-TW" sz="1467" u="sng">
                <a:solidFill>
                  <a:schemeClr val="hlink"/>
                </a:solidFill>
                <a:latin typeface="Arial"/>
                <a:ea typeface="Arial"/>
                <a:cs typeface="Arial"/>
                <a:sym typeface="Arial"/>
                <a:hlinkClick r:id="rId5"/>
              </a:rPr>
              <a:t>Hospital Authority</a:t>
            </a:r>
            <a:r>
              <a:rPr lang="en-US" altLang="zh-TW" sz="1467">
                <a:latin typeface="Arial"/>
                <a:ea typeface="Arial"/>
                <a:cs typeface="Arial"/>
                <a:sym typeface="Arial"/>
              </a:rPr>
              <a:t>(HA) which had assumed management responsibilities of the Hospital thereafter. Since then, massive plans to change, transform and develop the Hospital were initiated in view to upgrade the quality and efficiency of services.</a:t>
            </a:r>
            <a:r>
              <a:rPr lang="zh-TW" altLang="en-US" sz="1467">
                <a:latin typeface="Times New Roman"/>
                <a:ea typeface="Times New Roman"/>
                <a:cs typeface="Times New Roman"/>
                <a:sym typeface="Times New Roman"/>
              </a:rPr>
              <a:t> </a:t>
            </a:r>
            <a:r>
              <a:rPr lang="en-US" altLang="zh-TW" sz="1467">
                <a:latin typeface="Arial"/>
                <a:ea typeface="Arial"/>
                <a:cs typeface="Arial"/>
                <a:sym typeface="Arial"/>
              </a:rPr>
              <a:t>To meet healthcare and service development needs, KWH is undergoing a Redevelopment Project.</a:t>
            </a:r>
            <a:endParaRPr sz="1467">
              <a:latin typeface="Arial"/>
              <a:ea typeface="Arial"/>
              <a:cs typeface="Arial"/>
              <a:sym typeface="Arial"/>
            </a:endParaRPr>
          </a:p>
          <a:p>
            <a:pPr marL="0" indent="0">
              <a:lnSpc>
                <a:spcPct val="115000"/>
              </a:lnSpc>
              <a:spcBef>
                <a:spcPts val="1600"/>
              </a:spcBef>
              <a:buNone/>
            </a:pPr>
            <a:r>
              <a:rPr lang="en-US" altLang="zh-TW" sz="1467">
                <a:latin typeface="Arial"/>
                <a:ea typeface="Arial"/>
                <a:cs typeface="Arial"/>
                <a:sym typeface="Arial"/>
              </a:rPr>
              <a:t>The Phase 1 building of Redevelopment Project had completed in December 2022 and had commissioned in Phases since the 2Q-2023. The three main themes of the Redevelopment Project of Kwong Wah Hospital is Smart, Healing and Sustainability with a slogan of “We Care with Heritage and Innovation”. Additional services such as ambulatory centres, diagnostic and radiology facilities and endoscopy centre etc. had commenced operations and such service areas had expanded around 21,000 square meters. Not only does the Phase 1 building provide one-stop ambulatory services, but also have an additional medical oncology unit and the expansion of integrated Chinese and Western medicine services for providing emergency, inpatient, specialist out-patient and ambulatory services to the community. There are also additional operating theatres (additional 4 in Phase 1) which is also the first public hospital with full application of Modular Operation Theatre.</a:t>
            </a:r>
            <a:endParaRPr sz="1467">
              <a:latin typeface="Arial"/>
              <a:ea typeface="Arial"/>
              <a:cs typeface="Arial"/>
              <a:sym typeface="Arial"/>
            </a:endParaRPr>
          </a:p>
          <a:p>
            <a:pPr marL="0" indent="0">
              <a:lnSpc>
                <a:spcPct val="115000"/>
              </a:lnSpc>
              <a:spcBef>
                <a:spcPts val="1600"/>
              </a:spcBef>
              <a:spcAft>
                <a:spcPts val="1600"/>
              </a:spcAft>
              <a:buNone/>
            </a:pPr>
            <a:r>
              <a:rPr lang="en-US" altLang="zh-TW" sz="1467">
                <a:latin typeface="Arial"/>
                <a:ea typeface="Arial"/>
                <a:cs typeface="Arial"/>
                <a:sym typeface="Arial"/>
              </a:rPr>
              <a:t>The Phase 1 building is with full coverage of 5G network, which is the first public hospital to deploy full coverage of 5G network providing free Wi-Fi service to the public. This measures have brought smart hospital from concept to reality.  Besides, robots and Command Centre are also adopted to enhance operational efficiency of the Hospital.  Phase 2 demolition works had started in late July, and was scheduled to be completed in 2027. </a:t>
            </a:r>
            <a:endParaRPr/>
          </a:p>
        </p:txBody>
      </p:sp>
      <p:sp>
        <p:nvSpPr>
          <p:cNvPr id="282" name="Google Shape;282;p43"/>
          <p:cNvSpPr txBox="1">
            <a:spLocks noGrp="1"/>
          </p:cNvSpPr>
          <p:nvPr>
            <p:ph type="body" idx="2"/>
          </p:nvPr>
        </p:nvSpPr>
        <p:spPr>
          <a:xfrm>
            <a:off x="6172200" y="1825625"/>
            <a:ext cx="5181600" cy="4351200"/>
          </a:xfrm>
          <a:prstGeom prst="rect">
            <a:avLst/>
          </a:prstGeom>
        </p:spPr>
        <p:txBody>
          <a:bodyPr spcFirstLastPara="1" vert="horz" wrap="square" lIns="91433" tIns="45700" rIns="91433" bIns="45700" rtlCol="0" anchor="t" anchorCtr="0">
            <a:normAutofit fontScale="85000" lnSpcReduction="10000"/>
          </a:bodyPr>
          <a:lstStyle/>
          <a:p>
            <a:pPr marL="0" indent="0">
              <a:spcBef>
                <a:spcPts val="1067"/>
              </a:spcBef>
              <a:buNone/>
            </a:pPr>
            <a:r>
              <a:rPr lang="zh-TW"/>
              <a:t>中文版:</a:t>
            </a:r>
            <a:endParaRPr/>
          </a:p>
          <a:p>
            <a:pPr marL="0" indent="0" algn="just">
              <a:lnSpc>
                <a:spcPct val="115000"/>
              </a:lnSpc>
              <a:spcBef>
                <a:spcPts val="1600"/>
              </a:spcBef>
              <a:buClr>
                <a:schemeClr val="dk1"/>
              </a:buClr>
              <a:buSzPct val="100000"/>
              <a:buNone/>
            </a:pPr>
            <a:r>
              <a:rPr lang="zh-TW" altLang="en-US" sz="1467">
                <a:latin typeface="Times New Roman"/>
                <a:ea typeface="Times New Roman"/>
                <a:cs typeface="Times New Roman"/>
                <a:sym typeface="Times New Roman"/>
              </a:rPr>
              <a:t>廣華醫院建於</a:t>
            </a:r>
            <a:r>
              <a:rPr lang="en-US" altLang="zh-TW" sz="1467">
                <a:latin typeface="Times New Roman"/>
                <a:ea typeface="Times New Roman"/>
                <a:cs typeface="Times New Roman"/>
                <a:sym typeface="Times New Roman"/>
              </a:rPr>
              <a:t>1911</a:t>
            </a:r>
            <a:r>
              <a:rPr lang="zh-TW" altLang="en-US" sz="1467">
                <a:latin typeface="Times New Roman"/>
                <a:ea typeface="Times New Roman"/>
                <a:cs typeface="Times New Roman"/>
                <a:sym typeface="Times New Roman"/>
              </a:rPr>
              <a:t>年，早期設有病床</a:t>
            </a:r>
            <a:r>
              <a:rPr lang="en-US" altLang="zh-TW" sz="1467">
                <a:latin typeface="Times New Roman"/>
                <a:ea typeface="Times New Roman"/>
                <a:cs typeface="Times New Roman"/>
                <a:sym typeface="Times New Roman"/>
              </a:rPr>
              <a:t>72</a:t>
            </a:r>
            <a:r>
              <a:rPr lang="zh-TW" altLang="en-US" sz="1467">
                <a:latin typeface="Times New Roman"/>
                <a:ea typeface="Times New Roman"/>
                <a:cs typeface="Times New Roman"/>
                <a:sym typeface="Times New Roman"/>
              </a:rPr>
              <a:t>張。「廣華」的意義標誌著</a:t>
            </a:r>
            <a:r>
              <a:rPr lang="zh-TW" altLang="en-US" sz="1467" u="sng">
                <a:solidFill>
                  <a:schemeClr val="hlink"/>
                </a:solidFill>
                <a:latin typeface="Times New Roman"/>
                <a:ea typeface="Times New Roman"/>
                <a:cs typeface="Times New Roman"/>
                <a:sym typeface="Times New Roman"/>
                <a:hlinkClick r:id="rId6"/>
              </a:rPr>
              <a:t>東華三院</a:t>
            </a:r>
            <a:r>
              <a:rPr lang="zh-TW" altLang="en-US" sz="1467">
                <a:latin typeface="Times New Roman"/>
                <a:ea typeface="Times New Roman"/>
                <a:cs typeface="Times New Roman"/>
                <a:sym typeface="Times New Roman"/>
              </a:rPr>
              <a:t>的醫療福利能「廣」濟「華」胞。廣華醫院自</a:t>
            </a:r>
            <a:r>
              <a:rPr lang="en-US" altLang="zh-TW" sz="1467">
                <a:latin typeface="Times New Roman"/>
                <a:ea typeface="Times New Roman"/>
                <a:cs typeface="Times New Roman"/>
                <a:sym typeface="Times New Roman"/>
              </a:rPr>
              <a:t>1991</a:t>
            </a:r>
            <a:r>
              <a:rPr lang="zh-TW" altLang="en-US" sz="1467">
                <a:latin typeface="Times New Roman"/>
                <a:ea typeface="Times New Roman"/>
                <a:cs typeface="Times New Roman"/>
                <a:sym typeface="Times New Roman"/>
              </a:rPr>
              <a:t>年</a:t>
            </a:r>
            <a:r>
              <a:rPr lang="en-US" altLang="zh-TW" sz="1467">
                <a:latin typeface="Times New Roman"/>
                <a:ea typeface="Times New Roman"/>
                <a:cs typeface="Times New Roman"/>
                <a:sym typeface="Times New Roman"/>
              </a:rPr>
              <a:t>12</a:t>
            </a:r>
            <a:r>
              <a:rPr lang="zh-TW" altLang="en-US" sz="1467">
                <a:latin typeface="Times New Roman"/>
                <a:ea typeface="Times New Roman"/>
                <a:cs typeface="Times New Roman"/>
                <a:sym typeface="Times New Roman"/>
              </a:rPr>
              <a:t>月</a:t>
            </a:r>
            <a:r>
              <a:rPr lang="en-US" altLang="zh-TW" sz="1467">
                <a:latin typeface="Times New Roman"/>
                <a:ea typeface="Times New Roman"/>
                <a:cs typeface="Times New Roman"/>
                <a:sym typeface="Times New Roman"/>
              </a:rPr>
              <a:t>1</a:t>
            </a:r>
            <a:r>
              <a:rPr lang="zh-TW" altLang="en-US" sz="1467">
                <a:latin typeface="Times New Roman"/>
                <a:ea typeface="Times New Roman"/>
                <a:cs typeface="Times New Roman"/>
                <a:sym typeface="Times New Roman"/>
              </a:rPr>
              <a:t>日起由</a:t>
            </a:r>
            <a:r>
              <a:rPr lang="zh-TW" altLang="en-US" sz="1467" u="sng">
                <a:solidFill>
                  <a:schemeClr val="hlink"/>
                </a:solidFill>
                <a:latin typeface="Times New Roman"/>
                <a:ea typeface="Times New Roman"/>
                <a:cs typeface="Times New Roman"/>
                <a:sym typeface="Times New Roman"/>
                <a:hlinkClick r:id="rId5"/>
              </a:rPr>
              <a:t>醫院管理局</a:t>
            </a:r>
            <a:r>
              <a:rPr lang="zh-TW" altLang="en-US" sz="1467">
                <a:latin typeface="Times New Roman"/>
                <a:ea typeface="Times New Roman"/>
                <a:cs typeface="Times New Roman"/>
                <a:sym typeface="Times New Roman"/>
              </a:rPr>
              <a:t>管理，成為醫管局轄下四十三間公立醫院之一。其後由於人口不斷激增，以致醫院原有醫療設施及地方不敷應用，醫院經歷多次重建及擴建。為配合現代醫療及服務發展趨勢，廣華醫院現正進行新一期重建計劃。</a:t>
            </a:r>
            <a:endParaRPr sz="1467">
              <a:latin typeface="Arial"/>
              <a:ea typeface="Arial"/>
              <a:cs typeface="Arial"/>
              <a:sym typeface="Arial"/>
            </a:endParaRPr>
          </a:p>
          <a:p>
            <a:pPr marL="0" indent="0" algn="just">
              <a:lnSpc>
                <a:spcPct val="115000"/>
              </a:lnSpc>
              <a:spcBef>
                <a:spcPts val="1600"/>
              </a:spcBef>
              <a:buClr>
                <a:schemeClr val="dk1"/>
              </a:buClr>
              <a:buSzPct val="100000"/>
              <a:buNone/>
            </a:pPr>
            <a:r>
              <a:rPr lang="zh-TW" altLang="en-US" sz="1467">
                <a:latin typeface="Times New Roman"/>
                <a:ea typeface="Times New Roman"/>
                <a:cs typeface="Times New Roman"/>
                <a:sym typeface="Times New Roman"/>
              </a:rPr>
              <a:t>第一期大樓的</a:t>
            </a:r>
            <a:r>
              <a:rPr lang="en-US" altLang="zh-TW" sz="1467">
                <a:latin typeface="Times New Roman"/>
                <a:ea typeface="Times New Roman"/>
                <a:cs typeface="Times New Roman"/>
                <a:sym typeface="Times New Roman"/>
              </a:rPr>
              <a:t>3</a:t>
            </a:r>
            <a:r>
              <a:rPr lang="zh-TW" altLang="en-US" sz="1467">
                <a:latin typeface="Times New Roman"/>
                <a:ea typeface="Times New Roman"/>
                <a:cs typeface="Times New Roman"/>
                <a:sym typeface="Times New Roman"/>
              </a:rPr>
              <a:t>個主題是智慧、醫療及可持續發展，並配合新里程標語「塑建智慧醫旅 傳繫百載仁程」，於</a:t>
            </a:r>
            <a:r>
              <a:rPr lang="en-US" altLang="zh-TW" sz="1467">
                <a:latin typeface="Times New Roman"/>
                <a:ea typeface="Times New Roman"/>
                <a:cs typeface="Times New Roman"/>
                <a:sym typeface="Times New Roman"/>
              </a:rPr>
              <a:t>2022</a:t>
            </a:r>
            <a:r>
              <a:rPr lang="zh-TW" altLang="en-US" sz="1467">
                <a:latin typeface="Times New Roman"/>
                <a:ea typeface="Times New Roman"/>
                <a:cs typeface="Times New Roman"/>
                <a:sym typeface="Times New Roman"/>
              </a:rPr>
              <a:t>年</a:t>
            </a:r>
            <a:r>
              <a:rPr lang="en-US" altLang="zh-TW" sz="1467">
                <a:latin typeface="Times New Roman"/>
                <a:ea typeface="Times New Roman"/>
                <a:cs typeface="Times New Roman"/>
                <a:sym typeface="Times New Roman"/>
              </a:rPr>
              <a:t>12</a:t>
            </a:r>
            <a:r>
              <a:rPr lang="zh-TW" altLang="en-US" sz="1467">
                <a:latin typeface="Times New Roman"/>
                <a:ea typeface="Times New Roman"/>
                <a:cs typeface="Times New Roman"/>
                <a:sym typeface="Times New Roman"/>
              </a:rPr>
              <a:t>月竣工及</a:t>
            </a:r>
            <a:r>
              <a:rPr lang="en-US" altLang="zh-TW" sz="1467">
                <a:latin typeface="Times New Roman"/>
                <a:ea typeface="Times New Roman"/>
                <a:cs typeface="Times New Roman"/>
                <a:sym typeface="Times New Roman"/>
              </a:rPr>
              <a:t>2023</a:t>
            </a:r>
            <a:r>
              <a:rPr lang="zh-TW" altLang="en-US" sz="1467">
                <a:latin typeface="Times New Roman"/>
                <a:ea typeface="Times New Roman"/>
                <a:cs typeface="Times New Roman"/>
                <a:sym typeface="Times New Roman"/>
              </a:rPr>
              <a:t>年第二季分階投入服務。第一期大樓不但提供一站式日間醫療護理服務，更新增內科腫瘤科及拓展中西醫結合服務，為社區提供急症、住院、專科門診及日間醫療服務。此外，亦增設</a:t>
            </a:r>
            <a:r>
              <a:rPr lang="en-US" altLang="zh-TW" sz="1467">
                <a:latin typeface="Times New Roman"/>
                <a:ea typeface="Times New Roman"/>
                <a:cs typeface="Times New Roman"/>
                <a:sym typeface="Times New Roman"/>
              </a:rPr>
              <a:t>4</a:t>
            </a:r>
            <a:r>
              <a:rPr lang="zh-TW" altLang="en-US" sz="1467">
                <a:latin typeface="Times New Roman"/>
                <a:ea typeface="Times New Roman"/>
                <a:cs typeface="Times New Roman"/>
                <a:sym typeface="Times New Roman"/>
              </a:rPr>
              <a:t>間手術室，是醫管局轄下第一間全面應用模塊式手術室</a:t>
            </a:r>
            <a:r>
              <a:rPr lang="en-US" altLang="zh-TW" sz="1467">
                <a:latin typeface="Times New Roman"/>
                <a:ea typeface="Times New Roman"/>
                <a:cs typeface="Times New Roman"/>
                <a:sym typeface="Times New Roman"/>
              </a:rPr>
              <a:t>(Modular Operation Theatre) </a:t>
            </a:r>
            <a:r>
              <a:rPr lang="zh-TW" altLang="en-US" sz="1467">
                <a:latin typeface="Times New Roman"/>
                <a:ea typeface="Times New Roman"/>
                <a:cs typeface="Times New Roman"/>
                <a:sym typeface="Times New Roman"/>
              </a:rPr>
              <a:t>。</a:t>
            </a:r>
            <a:endParaRPr sz="1467">
              <a:latin typeface="Times New Roman"/>
              <a:ea typeface="Times New Roman"/>
              <a:cs typeface="Times New Roman"/>
              <a:sym typeface="Times New Roman"/>
            </a:endParaRPr>
          </a:p>
          <a:p>
            <a:pPr marL="0" indent="0" algn="just">
              <a:lnSpc>
                <a:spcPct val="115000"/>
              </a:lnSpc>
              <a:spcBef>
                <a:spcPts val="1600"/>
              </a:spcBef>
              <a:spcAft>
                <a:spcPts val="1600"/>
              </a:spcAft>
              <a:buNone/>
            </a:pPr>
            <a:r>
              <a:rPr lang="zh-TW" altLang="en-US" sz="1467">
                <a:latin typeface="Times New Roman"/>
                <a:ea typeface="Times New Roman"/>
                <a:cs typeface="Times New Roman"/>
                <a:sym typeface="Times New Roman"/>
              </a:rPr>
              <a:t>廣華醫院大樓全面覆蓋</a:t>
            </a:r>
            <a:r>
              <a:rPr lang="en-US" altLang="zh-TW" sz="1467">
                <a:latin typeface="Times New Roman"/>
                <a:ea typeface="Times New Roman"/>
                <a:cs typeface="Times New Roman"/>
                <a:sym typeface="Times New Roman"/>
              </a:rPr>
              <a:t>5G</a:t>
            </a:r>
            <a:r>
              <a:rPr lang="zh-TW" altLang="en-US" sz="1467">
                <a:latin typeface="Times New Roman"/>
                <a:ea typeface="Times New Roman"/>
                <a:cs typeface="Times New Roman"/>
                <a:sym typeface="Times New Roman"/>
              </a:rPr>
              <a:t>網絡，是醫管局轄下第一間全院鋪設</a:t>
            </a:r>
            <a:r>
              <a:rPr lang="en-US" altLang="zh-TW" sz="1467">
                <a:latin typeface="Times New Roman"/>
                <a:ea typeface="Times New Roman"/>
                <a:cs typeface="Times New Roman"/>
                <a:sym typeface="Times New Roman"/>
              </a:rPr>
              <a:t>5G</a:t>
            </a:r>
            <a:r>
              <a:rPr lang="zh-TW" altLang="en-US" sz="1467">
                <a:latin typeface="Times New Roman"/>
                <a:ea typeface="Times New Roman"/>
                <a:cs typeface="Times New Roman"/>
                <a:sym typeface="Times New Roman"/>
              </a:rPr>
              <a:t>網絡的醫院，提供免費</a:t>
            </a:r>
            <a:r>
              <a:rPr lang="en-US" altLang="zh-TW" sz="1467">
                <a:latin typeface="Times New Roman"/>
                <a:ea typeface="Times New Roman"/>
                <a:cs typeface="Times New Roman"/>
                <a:sym typeface="Times New Roman"/>
              </a:rPr>
              <a:t>Wi-Fi</a:t>
            </a:r>
            <a:r>
              <a:rPr lang="zh-TW" altLang="en-US" sz="1467">
                <a:latin typeface="Times New Roman"/>
                <a:ea typeface="Times New Roman"/>
                <a:cs typeface="Times New Roman"/>
                <a:sym typeface="Times New Roman"/>
              </a:rPr>
              <a:t>服務以支持智慧醫院發展。醫院亦引入機械人及設立中央指揮中心，透過科技提升營運效率。第二期的拆卸工作亦已於</a:t>
            </a:r>
            <a:r>
              <a:rPr lang="en-US" altLang="zh-TW" sz="1467">
                <a:latin typeface="Times New Roman"/>
                <a:ea typeface="Times New Roman"/>
                <a:cs typeface="Times New Roman"/>
                <a:sym typeface="Times New Roman"/>
              </a:rPr>
              <a:t>2023</a:t>
            </a:r>
            <a:r>
              <a:rPr lang="zh-TW" altLang="en-US" sz="1467">
                <a:latin typeface="Times New Roman"/>
                <a:ea typeface="Times New Roman"/>
                <a:cs typeface="Times New Roman"/>
                <a:sym typeface="Times New Roman"/>
              </a:rPr>
              <a:t>年</a:t>
            </a:r>
            <a:r>
              <a:rPr lang="en-US" altLang="zh-TW" sz="1467">
                <a:latin typeface="Times New Roman"/>
                <a:ea typeface="Times New Roman"/>
                <a:cs typeface="Times New Roman"/>
                <a:sym typeface="Times New Roman"/>
              </a:rPr>
              <a:t>7</a:t>
            </a:r>
            <a:r>
              <a:rPr lang="zh-TW" altLang="en-US" sz="1467">
                <a:latin typeface="Times New Roman"/>
                <a:ea typeface="Times New Roman"/>
                <a:cs typeface="Times New Roman"/>
                <a:sym typeface="Times New Roman"/>
              </a:rPr>
              <a:t>月下旬展開，第二期大樓預計於</a:t>
            </a:r>
            <a:r>
              <a:rPr lang="en-US" altLang="zh-TW" sz="1467">
                <a:latin typeface="Times New Roman"/>
                <a:ea typeface="Times New Roman"/>
                <a:cs typeface="Times New Roman"/>
                <a:sym typeface="Times New Roman"/>
              </a:rPr>
              <a:t>2027</a:t>
            </a:r>
            <a:r>
              <a:rPr lang="zh-TW" altLang="en-US" sz="1467">
                <a:latin typeface="Times New Roman"/>
                <a:ea typeface="Times New Roman"/>
                <a:cs typeface="Times New Roman"/>
                <a:sym typeface="Times New Roman"/>
              </a:rPr>
              <a:t>年竣工。</a:t>
            </a:r>
            <a:endParaRPr/>
          </a:p>
        </p:txBody>
      </p:sp>
      <p:sp>
        <p:nvSpPr>
          <p:cNvPr id="5" name="矩形 4">
            <a:extLst>
              <a:ext uri="{FF2B5EF4-FFF2-40B4-BE49-F238E27FC236}">
                <a16:creationId xmlns:a16="http://schemas.microsoft.com/office/drawing/2014/main" id="{99F59E78-4150-4C61-A81B-9FDEFB0A50C5}"/>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C40B0D-59E0-42E8-9C14-0B12BF09208D}"/>
              </a:ext>
            </a:extLst>
          </p:cNvPr>
          <p:cNvSpPr>
            <a:spLocks noGrp="1"/>
          </p:cNvSpPr>
          <p:nvPr>
            <p:ph type="ctrTitle"/>
          </p:nvPr>
        </p:nvSpPr>
        <p:spPr/>
        <p:txBody>
          <a:bodyPr/>
          <a:lstStyle/>
          <a:p>
            <a:r>
              <a:rPr lang="zh-TW" altLang="en-US" dirty="0"/>
              <a:t>未完成</a:t>
            </a:r>
            <a:endParaRPr lang="zh-HK" altLang="en-US" dirty="0"/>
          </a:p>
        </p:txBody>
      </p:sp>
      <p:sp>
        <p:nvSpPr>
          <p:cNvPr id="3" name="副标题 2">
            <a:extLst>
              <a:ext uri="{FF2B5EF4-FFF2-40B4-BE49-F238E27FC236}">
                <a16:creationId xmlns:a16="http://schemas.microsoft.com/office/drawing/2014/main" id="{457F6BB4-4491-46C2-8C1F-C43CD653EAE3}"/>
              </a:ext>
            </a:extLst>
          </p:cNvPr>
          <p:cNvSpPr>
            <a:spLocks noGrp="1"/>
          </p:cNvSpPr>
          <p:nvPr>
            <p:ph type="subTitle" idx="1"/>
          </p:nvPr>
        </p:nvSpPr>
        <p:spPr/>
        <p:txBody>
          <a:bodyPr/>
          <a:lstStyle/>
          <a:p>
            <a:endParaRPr lang="zh-HK" altLang="en-US"/>
          </a:p>
        </p:txBody>
      </p:sp>
    </p:spTree>
    <p:extLst>
      <p:ext uri="{BB962C8B-B14F-4D97-AF65-F5344CB8AC3E}">
        <p14:creationId xmlns:p14="http://schemas.microsoft.com/office/powerpoint/2010/main" val="343170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1beb14d96a_1_2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u="sng">
                <a:solidFill>
                  <a:schemeClr val="hlink"/>
                </a:solidFill>
                <a:hlinkClick r:id="rId3"/>
              </a:rPr>
              <a:t>https://kwh.9u1.net/Services/Prosthetics-Orthotics.html</a:t>
            </a:r>
            <a:r>
              <a:rPr lang="en-US" sz="3200"/>
              <a:t> </a:t>
            </a:r>
            <a:endParaRPr sz="3200"/>
          </a:p>
        </p:txBody>
      </p:sp>
      <p:sp>
        <p:nvSpPr>
          <p:cNvPr id="176" name="Google Shape;176;g31beb14d96a_1_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更換圖片</a:t>
            </a:r>
            <a:endParaRPr/>
          </a:p>
        </p:txBody>
      </p:sp>
      <p:pic>
        <p:nvPicPr>
          <p:cNvPr id="177" name="Google Shape;177;g31beb14d96a_1_23"/>
          <p:cNvPicPr preferRelativeResize="0"/>
          <p:nvPr/>
        </p:nvPicPr>
        <p:blipFill>
          <a:blip r:embed="rId4">
            <a:alphaModFix/>
          </a:blip>
          <a:stretch>
            <a:fillRect/>
          </a:stretch>
        </p:blipFill>
        <p:spPr>
          <a:xfrm>
            <a:off x="5641224" y="2607175"/>
            <a:ext cx="5894300" cy="2788100"/>
          </a:xfrm>
          <a:prstGeom prst="rect">
            <a:avLst/>
          </a:prstGeom>
          <a:noFill/>
          <a:ln>
            <a:noFill/>
          </a:ln>
        </p:spPr>
      </p:pic>
      <p:pic>
        <p:nvPicPr>
          <p:cNvPr id="178" name="Google Shape;178;g31beb14d96a_1_23"/>
          <p:cNvPicPr preferRelativeResize="0"/>
          <p:nvPr/>
        </p:nvPicPr>
        <p:blipFill>
          <a:blip r:embed="rId5">
            <a:alphaModFix/>
          </a:blip>
          <a:stretch>
            <a:fillRect/>
          </a:stretch>
        </p:blipFill>
        <p:spPr>
          <a:xfrm>
            <a:off x="838198" y="2575948"/>
            <a:ext cx="5306376" cy="4016675"/>
          </a:xfrm>
          <a:prstGeom prst="rect">
            <a:avLst/>
          </a:prstGeom>
          <a:noFill/>
          <a:ln>
            <a:noFill/>
          </a:ln>
        </p:spPr>
      </p:pic>
      <p:sp>
        <p:nvSpPr>
          <p:cNvPr id="6" name="矩形 5">
            <a:extLst>
              <a:ext uri="{FF2B5EF4-FFF2-40B4-BE49-F238E27FC236}">
                <a16:creationId xmlns:a16="http://schemas.microsoft.com/office/drawing/2014/main" id="{ACB59E3E-3F00-4B23-ABDB-9F64F6FDF09F}"/>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4F04EED0-82E9-4C5D-8B0B-2DA7E613FC0B}"/>
              </a:ext>
            </a:extLst>
          </p:cNvPr>
          <p:cNvPicPr>
            <a:picLocks noGrp="1" noChangeAspect="1"/>
          </p:cNvPicPr>
          <p:nvPr>
            <p:ph idx="1"/>
          </p:nvPr>
        </p:nvPicPr>
        <p:blipFill>
          <a:blip r:embed="rId2"/>
          <a:stretch>
            <a:fillRect/>
          </a:stretch>
        </p:blipFill>
        <p:spPr>
          <a:xfrm>
            <a:off x="2414587" y="2101056"/>
            <a:ext cx="7362825" cy="3800475"/>
          </a:xfrm>
        </p:spPr>
      </p:pic>
    </p:spTree>
    <p:extLst>
      <p:ext uri="{BB962C8B-B14F-4D97-AF65-F5344CB8AC3E}">
        <p14:creationId xmlns:p14="http://schemas.microsoft.com/office/powerpoint/2010/main" val="3883550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zh-TW"/>
              <a:t>Award</a:t>
            </a:r>
            <a:endParaRPr/>
          </a:p>
        </p:txBody>
      </p:sp>
      <p:sp>
        <p:nvSpPr>
          <p:cNvPr id="150" name="Google Shape;150;p2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zh-TW"/>
              <a:t>Webpage:</a:t>
            </a:r>
            <a:endParaRPr/>
          </a:p>
          <a:p>
            <a:pPr marL="0" indent="0">
              <a:spcBef>
                <a:spcPts val="1600"/>
              </a:spcBef>
              <a:buNone/>
            </a:pPr>
            <a:r>
              <a:rPr lang="zh-TW" u="sng">
                <a:solidFill>
                  <a:schemeClr val="hlink"/>
                </a:solidFill>
                <a:hlinkClick r:id="rId3"/>
              </a:rPr>
              <a:t>https://kwh.9u1.net/Awards.html</a:t>
            </a:r>
            <a:endParaRPr/>
          </a:p>
          <a:p>
            <a:pPr marL="0" indent="0">
              <a:spcBef>
                <a:spcPts val="1600"/>
              </a:spcBef>
              <a:buNone/>
            </a:pPr>
            <a:endParaRPr/>
          </a:p>
          <a:p>
            <a:pPr marL="0" indent="0">
              <a:spcBef>
                <a:spcPts val="1600"/>
              </a:spcBef>
              <a:buNone/>
            </a:pPr>
            <a:r>
              <a:rPr lang="zh-TW"/>
              <a:t>Google Drive:</a:t>
            </a:r>
            <a:endParaRPr/>
          </a:p>
          <a:p>
            <a:pPr marL="0" indent="0">
              <a:spcBef>
                <a:spcPts val="1600"/>
              </a:spcBef>
              <a:buNone/>
            </a:pPr>
            <a:r>
              <a:rPr lang="zh-TW" u="sng">
                <a:solidFill>
                  <a:schemeClr val="hlink"/>
                </a:solidFill>
                <a:hlinkClick r:id="rId4"/>
              </a:rPr>
              <a:t>https://docs.google.com/document/d/1r65N5h3MqDEO9lqBSnHRxwMMHy8oK97U/edit?usp=drive_link&amp;ouid=111471142683719346953&amp;rtpof=true&amp;sd=true</a:t>
            </a:r>
            <a:endParaRPr/>
          </a:p>
          <a:p>
            <a:pPr marL="0" indent="0">
              <a:spcBef>
                <a:spcPts val="1600"/>
              </a:spcBef>
              <a:spcAft>
                <a:spcPts val="160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8"/>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zh-TW"/>
              <a:t>更改所有「廣華外觀模擬圖片」</a:t>
            </a:r>
            <a:endParaRPr/>
          </a:p>
        </p:txBody>
      </p:sp>
      <p:sp>
        <p:nvSpPr>
          <p:cNvPr id="237" name="Google Shape;237;p38"/>
          <p:cNvSpPr txBox="1">
            <a:spLocks noGrp="1"/>
          </p:cNvSpPr>
          <p:nvPr>
            <p:ph type="body" idx="1"/>
          </p:nvPr>
        </p:nvSpPr>
        <p:spPr>
          <a:xfrm>
            <a:off x="838200" y="1825633"/>
            <a:ext cx="4738000" cy="4351200"/>
          </a:xfrm>
          <a:prstGeom prst="rect">
            <a:avLst/>
          </a:prstGeom>
        </p:spPr>
        <p:txBody>
          <a:bodyPr spcFirstLastPara="1" vert="horz" wrap="square" lIns="91433" tIns="45700" rIns="91433" bIns="45700" rtlCol="0" anchor="t" anchorCtr="0">
            <a:normAutofit/>
          </a:bodyPr>
          <a:lstStyle/>
          <a:p>
            <a:pPr marL="0" indent="0">
              <a:spcBef>
                <a:spcPts val="1067"/>
              </a:spcBef>
              <a:buNone/>
            </a:pPr>
            <a:r>
              <a:rPr lang="zh-TW"/>
              <a:t>現在不少地方使用著重建的模擬圖片</a:t>
            </a:r>
            <a:endParaRPr/>
          </a:p>
          <a:p>
            <a:pPr marL="0" indent="0">
              <a:spcBef>
                <a:spcPts val="1067"/>
              </a:spcBef>
              <a:buNone/>
            </a:pPr>
            <a:r>
              <a:rPr lang="zh-TW"/>
              <a:t>請更換為下列的兩張圖片其中一張(請看哪一張比較適合)</a:t>
            </a:r>
            <a:endParaRPr/>
          </a:p>
          <a:p>
            <a:pPr marL="0" indent="0">
              <a:spcBef>
                <a:spcPts val="1067"/>
              </a:spcBef>
              <a:buClr>
                <a:schemeClr val="dk1"/>
              </a:buClr>
              <a:buSzPts val="1100"/>
              <a:buNone/>
            </a:pPr>
            <a:endParaRPr/>
          </a:p>
          <a:p>
            <a:pPr marL="0" indent="0">
              <a:spcBef>
                <a:spcPts val="1067"/>
              </a:spcBef>
              <a:buClr>
                <a:schemeClr val="dk1"/>
              </a:buClr>
              <a:buSzPts val="1100"/>
              <a:buNone/>
            </a:pPr>
            <a:r>
              <a:rPr lang="zh-TW"/>
              <a:t>Google Drive:</a:t>
            </a:r>
            <a:endParaRPr/>
          </a:p>
          <a:p>
            <a:pPr marL="0" indent="0">
              <a:spcBef>
                <a:spcPts val="1067"/>
              </a:spcBef>
              <a:buClr>
                <a:schemeClr val="dk1"/>
              </a:buClr>
              <a:buSzPts val="1100"/>
              <a:buNone/>
            </a:pPr>
            <a:r>
              <a:rPr lang="zh-TW" u="sng">
                <a:solidFill>
                  <a:schemeClr val="hlink"/>
                </a:solidFill>
                <a:hlinkClick r:id="rId3"/>
              </a:rPr>
              <a:t>https://drive.google.com/drive/folders/1MWljnnBURJCfP2n07wd2_UIRIZ9EZTaX?usp=sharing</a:t>
            </a:r>
            <a:r>
              <a:rPr lang="zh-TW"/>
              <a:t> </a:t>
            </a:r>
            <a:endParaRPr/>
          </a:p>
          <a:p>
            <a:pPr marL="0" indent="0">
              <a:spcBef>
                <a:spcPts val="1067"/>
              </a:spcBef>
              <a:buNone/>
            </a:pPr>
            <a:endParaRPr/>
          </a:p>
        </p:txBody>
      </p:sp>
      <p:pic>
        <p:nvPicPr>
          <p:cNvPr id="238" name="Google Shape;238;p38"/>
          <p:cNvPicPr preferRelativeResize="0"/>
          <p:nvPr/>
        </p:nvPicPr>
        <p:blipFill>
          <a:blip r:embed="rId4">
            <a:alphaModFix/>
          </a:blip>
          <a:stretch>
            <a:fillRect/>
          </a:stretch>
        </p:blipFill>
        <p:spPr>
          <a:xfrm>
            <a:off x="5763667" y="1657801"/>
            <a:ext cx="5877935" cy="2387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C40B0D-59E0-42E8-9C14-0B12BF09208D}"/>
              </a:ext>
            </a:extLst>
          </p:cNvPr>
          <p:cNvSpPr>
            <a:spLocks noGrp="1"/>
          </p:cNvSpPr>
          <p:nvPr>
            <p:ph type="ctrTitle"/>
          </p:nvPr>
        </p:nvSpPr>
        <p:spPr/>
        <p:txBody>
          <a:bodyPr/>
          <a:lstStyle/>
          <a:p>
            <a:r>
              <a:rPr lang="zh-TW" altLang="en-US" dirty="0"/>
              <a:t>待</a:t>
            </a:r>
            <a:r>
              <a:rPr lang="en-US" altLang="zh-TW" dirty="0"/>
              <a:t>KWH</a:t>
            </a:r>
            <a:r>
              <a:rPr lang="zh-TW" altLang="en-US" dirty="0"/>
              <a:t>覆</a:t>
            </a:r>
            <a:endParaRPr lang="zh-HK" altLang="en-US" dirty="0"/>
          </a:p>
        </p:txBody>
      </p:sp>
      <p:sp>
        <p:nvSpPr>
          <p:cNvPr id="3" name="副标题 2">
            <a:extLst>
              <a:ext uri="{FF2B5EF4-FFF2-40B4-BE49-F238E27FC236}">
                <a16:creationId xmlns:a16="http://schemas.microsoft.com/office/drawing/2014/main" id="{457F6BB4-4491-46C2-8C1F-C43CD653EAE3}"/>
              </a:ext>
            </a:extLst>
          </p:cNvPr>
          <p:cNvSpPr>
            <a:spLocks noGrp="1"/>
          </p:cNvSpPr>
          <p:nvPr>
            <p:ph type="subTitle" idx="1"/>
          </p:nvPr>
        </p:nvSpPr>
        <p:spPr/>
        <p:txBody>
          <a:bodyPr/>
          <a:lstStyle/>
          <a:p>
            <a:endParaRPr lang="zh-HK" altLang="en-US"/>
          </a:p>
        </p:txBody>
      </p:sp>
    </p:spTree>
    <p:extLst>
      <p:ext uri="{BB962C8B-B14F-4D97-AF65-F5344CB8AC3E}">
        <p14:creationId xmlns:p14="http://schemas.microsoft.com/office/powerpoint/2010/main" val="857597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DE5DCE-CAB9-4E33-979B-5343529091B8}"/>
              </a:ext>
            </a:extLst>
          </p:cNvPr>
          <p:cNvSpPr>
            <a:spLocks noGrp="1"/>
          </p:cNvSpPr>
          <p:nvPr>
            <p:ph type="title"/>
          </p:nvPr>
        </p:nvSpPr>
        <p:spPr/>
        <p:txBody>
          <a:bodyPr>
            <a:normAutofit fontScale="90000"/>
          </a:bodyPr>
          <a:lstStyle/>
          <a:p>
            <a:r>
              <a:rPr lang="en-US" altLang="zh-HK" sz="2000" dirty="0">
                <a:hlinkClick r:id="rId2"/>
              </a:rPr>
              <a:t>https://kwh.9u1.net/Our-Services.html</a:t>
            </a:r>
            <a:br>
              <a:rPr lang="en-US" altLang="zh-HK" sz="2000" dirty="0"/>
            </a:br>
            <a:r>
              <a:rPr lang="zh-TW" altLang="en-US" sz="2000" dirty="0"/>
              <a:t>於手機版進入服務列表頁時</a:t>
            </a:r>
            <a:r>
              <a:rPr lang="en-US" altLang="zh-TW" sz="2000" dirty="0"/>
              <a:t>, </a:t>
            </a:r>
            <a:r>
              <a:rPr lang="zh-TW" altLang="en-US" sz="2000" dirty="0"/>
              <a:t>因文字文度超出</a:t>
            </a:r>
            <a:r>
              <a:rPr lang="en-US" altLang="zh-TW" sz="2000" dirty="0"/>
              <a:t>, </a:t>
            </a:r>
            <a:r>
              <a:rPr lang="zh-TW" altLang="en-US" sz="2000" dirty="0"/>
              <a:t>導致如下圖所示的異常</a:t>
            </a:r>
            <a:br>
              <a:rPr lang="en-US" altLang="zh-TW" sz="2000" dirty="0"/>
            </a:br>
            <a:r>
              <a:rPr lang="zh-TW" altLang="en-US" sz="2000" dirty="0"/>
              <a:t>建議的解決方法是改為</a:t>
            </a:r>
            <a:r>
              <a:rPr lang="en-US" altLang="zh-TW" sz="2000" dirty="0"/>
              <a:t>:</a:t>
            </a:r>
            <a:br>
              <a:rPr lang="en-US" altLang="zh-TW" sz="2000" dirty="0"/>
            </a:br>
            <a:r>
              <a:rPr lang="en-US" altLang="zh-TW" sz="2000" dirty="0"/>
              <a:t>1) </a:t>
            </a:r>
            <a:r>
              <a:rPr lang="zh-TW" altLang="en-US" sz="2000" dirty="0"/>
              <a:t>以上圖下字形式處理</a:t>
            </a:r>
            <a:r>
              <a:rPr lang="en-US" altLang="zh-TW" sz="2000" dirty="0"/>
              <a:t>, </a:t>
            </a:r>
            <a:r>
              <a:rPr lang="zh-TW" altLang="en-US" sz="2000" dirty="0"/>
              <a:t>但缺點是版面會變很長</a:t>
            </a:r>
            <a:br>
              <a:rPr lang="en-US" altLang="zh-TW" sz="2000" dirty="0"/>
            </a:br>
            <a:r>
              <a:rPr lang="en-US" altLang="zh-TW" sz="2000" dirty="0"/>
              <a:t>2) </a:t>
            </a:r>
            <a:r>
              <a:rPr lang="zh-TW" altLang="en-US" sz="2000" dirty="0"/>
              <a:t>於手機版時直接移除不顯示圖片</a:t>
            </a:r>
            <a:r>
              <a:rPr lang="en-US" altLang="zh-TW" sz="2000" dirty="0"/>
              <a:t> </a:t>
            </a:r>
            <a:endParaRPr lang="zh-HK" altLang="en-US" sz="2000" dirty="0"/>
          </a:p>
        </p:txBody>
      </p:sp>
      <p:pic>
        <p:nvPicPr>
          <p:cNvPr id="5" name="图片 4">
            <a:extLst>
              <a:ext uri="{FF2B5EF4-FFF2-40B4-BE49-F238E27FC236}">
                <a16:creationId xmlns:a16="http://schemas.microsoft.com/office/drawing/2014/main" id="{1FF2171F-547F-4EA3-967D-072AFDEA4C33}"/>
              </a:ext>
            </a:extLst>
          </p:cNvPr>
          <p:cNvPicPr>
            <a:picLocks noChangeAspect="1"/>
          </p:cNvPicPr>
          <p:nvPr/>
        </p:nvPicPr>
        <p:blipFill>
          <a:blip r:embed="rId3"/>
          <a:stretch>
            <a:fillRect/>
          </a:stretch>
        </p:blipFill>
        <p:spPr>
          <a:xfrm>
            <a:off x="4494218" y="2000250"/>
            <a:ext cx="2269191" cy="4857750"/>
          </a:xfrm>
          <a:prstGeom prst="rect">
            <a:avLst/>
          </a:prstGeom>
        </p:spPr>
      </p:pic>
      <p:sp>
        <p:nvSpPr>
          <p:cNvPr id="9" name="Google Shape;554;p40">
            <a:extLst>
              <a:ext uri="{FF2B5EF4-FFF2-40B4-BE49-F238E27FC236}">
                <a16:creationId xmlns:a16="http://schemas.microsoft.com/office/drawing/2014/main" id="{975F6268-FD5B-4EAA-9A9F-B281DC9E0AA0}"/>
              </a:ext>
            </a:extLst>
          </p:cNvPr>
          <p:cNvSpPr/>
          <p:nvPr/>
        </p:nvSpPr>
        <p:spPr>
          <a:xfrm>
            <a:off x="4726908" y="4946791"/>
            <a:ext cx="835692" cy="72058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554;p40">
            <a:extLst>
              <a:ext uri="{FF2B5EF4-FFF2-40B4-BE49-F238E27FC236}">
                <a16:creationId xmlns:a16="http://schemas.microsoft.com/office/drawing/2014/main" id="{9B295731-BB17-4B37-8523-9BAA7FB3B364}"/>
              </a:ext>
            </a:extLst>
          </p:cNvPr>
          <p:cNvSpPr/>
          <p:nvPr/>
        </p:nvSpPr>
        <p:spPr>
          <a:xfrm>
            <a:off x="6096000" y="4429125"/>
            <a:ext cx="673767" cy="32354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图片 3">
            <a:extLst>
              <a:ext uri="{FF2B5EF4-FFF2-40B4-BE49-F238E27FC236}">
                <a16:creationId xmlns:a16="http://schemas.microsoft.com/office/drawing/2014/main" id="{12828837-FB2A-480E-BE65-50195A23038B}"/>
              </a:ext>
            </a:extLst>
          </p:cNvPr>
          <p:cNvPicPr>
            <a:picLocks noChangeAspect="1"/>
          </p:cNvPicPr>
          <p:nvPr/>
        </p:nvPicPr>
        <p:blipFill>
          <a:blip r:embed="rId4"/>
          <a:stretch>
            <a:fillRect/>
          </a:stretch>
        </p:blipFill>
        <p:spPr>
          <a:xfrm>
            <a:off x="7925262" y="2969466"/>
            <a:ext cx="2076450" cy="847725"/>
          </a:xfrm>
          <a:prstGeom prst="rect">
            <a:avLst/>
          </a:prstGeom>
        </p:spPr>
      </p:pic>
      <p:pic>
        <p:nvPicPr>
          <p:cNvPr id="7" name="图片 6">
            <a:extLst>
              <a:ext uri="{FF2B5EF4-FFF2-40B4-BE49-F238E27FC236}">
                <a16:creationId xmlns:a16="http://schemas.microsoft.com/office/drawing/2014/main" id="{CC1EBFD8-7E2F-4044-9A10-D7E0E6BB3C96}"/>
              </a:ext>
            </a:extLst>
          </p:cNvPr>
          <p:cNvPicPr>
            <a:picLocks noChangeAspect="1"/>
          </p:cNvPicPr>
          <p:nvPr/>
        </p:nvPicPr>
        <p:blipFill>
          <a:blip r:embed="rId5"/>
          <a:stretch>
            <a:fillRect/>
          </a:stretch>
        </p:blipFill>
        <p:spPr>
          <a:xfrm>
            <a:off x="7062779" y="3770406"/>
            <a:ext cx="2564676" cy="1325563"/>
          </a:xfrm>
          <a:prstGeom prst="rect">
            <a:avLst/>
          </a:prstGeom>
        </p:spPr>
      </p:pic>
      <p:sp>
        <p:nvSpPr>
          <p:cNvPr id="8" name="矩形 7">
            <a:extLst>
              <a:ext uri="{FF2B5EF4-FFF2-40B4-BE49-F238E27FC236}">
                <a16:creationId xmlns:a16="http://schemas.microsoft.com/office/drawing/2014/main" id="{AE8631F3-ABE3-422B-BE94-C9ACF34DCFD7}"/>
              </a:ext>
            </a:extLst>
          </p:cNvPr>
          <p:cNvSpPr/>
          <p:nvPr/>
        </p:nvSpPr>
        <p:spPr>
          <a:xfrm>
            <a:off x="7280607" y="3770405"/>
            <a:ext cx="732525" cy="1423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a:extLst>
              <a:ext uri="{FF2B5EF4-FFF2-40B4-BE49-F238E27FC236}">
                <a16:creationId xmlns:a16="http://schemas.microsoft.com/office/drawing/2014/main" id="{48AE2D25-9BAD-4968-9C9A-F7435103253E}"/>
              </a:ext>
            </a:extLst>
          </p:cNvPr>
          <p:cNvSpPr/>
          <p:nvPr/>
        </p:nvSpPr>
        <p:spPr>
          <a:xfrm>
            <a:off x="8963486" y="3770406"/>
            <a:ext cx="459951" cy="1325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751876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zh-TW"/>
              <a:t>Visitor</a:t>
            </a:r>
            <a:endParaRPr/>
          </a:p>
        </p:txBody>
      </p:sp>
      <p:pic>
        <p:nvPicPr>
          <p:cNvPr id="165" name="Google Shape;165;p29"/>
          <p:cNvPicPr preferRelativeResize="0"/>
          <p:nvPr/>
        </p:nvPicPr>
        <p:blipFill>
          <a:blip r:embed="rId3">
            <a:alphaModFix/>
          </a:blip>
          <a:stretch>
            <a:fillRect/>
          </a:stretch>
        </p:blipFill>
        <p:spPr>
          <a:xfrm>
            <a:off x="2666701" y="1727699"/>
            <a:ext cx="9109697" cy="2815932"/>
          </a:xfrm>
          <a:prstGeom prst="rect">
            <a:avLst/>
          </a:prstGeom>
          <a:noFill/>
          <a:ln w="9525" cap="flat" cmpd="sng">
            <a:solidFill>
              <a:schemeClr val="dk2"/>
            </a:solidFill>
            <a:prstDash val="solid"/>
            <a:round/>
            <a:headEnd type="none" w="sm" len="sm"/>
            <a:tailEnd type="none" w="sm" len="sm"/>
          </a:ln>
        </p:spPr>
      </p:pic>
      <p:pic>
        <p:nvPicPr>
          <p:cNvPr id="166" name="Google Shape;166;p29"/>
          <p:cNvPicPr preferRelativeResize="0"/>
          <p:nvPr/>
        </p:nvPicPr>
        <p:blipFill>
          <a:blip r:embed="rId4">
            <a:alphaModFix/>
          </a:blip>
          <a:stretch>
            <a:fillRect/>
          </a:stretch>
        </p:blipFill>
        <p:spPr>
          <a:xfrm>
            <a:off x="713835" y="3250768"/>
            <a:ext cx="5006565" cy="3396433"/>
          </a:xfrm>
          <a:prstGeom prst="rect">
            <a:avLst/>
          </a:prstGeom>
          <a:noFill/>
          <a:ln>
            <a:noFill/>
          </a:ln>
        </p:spPr>
      </p:pic>
      <p:sp>
        <p:nvSpPr>
          <p:cNvPr id="167" name="Google Shape;167;p29"/>
          <p:cNvSpPr txBox="1"/>
          <p:nvPr/>
        </p:nvSpPr>
        <p:spPr>
          <a:xfrm>
            <a:off x="5893033" y="6106467"/>
            <a:ext cx="6114800" cy="615513"/>
          </a:xfrm>
          <a:prstGeom prst="rect">
            <a:avLst/>
          </a:prstGeom>
          <a:noFill/>
          <a:ln>
            <a:noFill/>
          </a:ln>
        </p:spPr>
        <p:txBody>
          <a:bodyPr spcFirstLastPara="1" wrap="square" lIns="121900" tIns="121900" rIns="121900" bIns="121900" anchor="t" anchorCtr="0">
            <a:spAutoFit/>
          </a:bodyPr>
          <a:lstStyle/>
          <a:p>
            <a:endParaRPr sz="2400">
              <a:solidFill>
                <a:schemeClr val="dk2"/>
              </a:solidFill>
            </a:endParaRPr>
          </a:p>
        </p:txBody>
      </p:sp>
      <p:sp>
        <p:nvSpPr>
          <p:cNvPr id="168" name="Google Shape;168;p29"/>
          <p:cNvSpPr/>
          <p:nvPr/>
        </p:nvSpPr>
        <p:spPr>
          <a:xfrm>
            <a:off x="5935500" y="5575667"/>
            <a:ext cx="4448000" cy="870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altLang="zh-TW" sz="2400">
                <a:solidFill>
                  <a:schemeClr val="dk2"/>
                </a:solidFill>
              </a:rPr>
              <a:t>Currently showing on Google</a:t>
            </a:r>
            <a:endParaRPr sz="2400"/>
          </a:p>
        </p:txBody>
      </p:sp>
      <p:sp>
        <p:nvSpPr>
          <p:cNvPr id="169" name="Google Shape;169;p29"/>
          <p:cNvSpPr/>
          <p:nvPr/>
        </p:nvSpPr>
        <p:spPr>
          <a:xfrm>
            <a:off x="9099067" y="1441900"/>
            <a:ext cx="446000" cy="1019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0" name="Google Shape;170;p29"/>
          <p:cNvSpPr txBox="1"/>
          <p:nvPr/>
        </p:nvSpPr>
        <p:spPr>
          <a:xfrm>
            <a:off x="8594400" y="906400"/>
            <a:ext cx="3597600" cy="615513"/>
          </a:xfrm>
          <a:prstGeom prst="rect">
            <a:avLst/>
          </a:prstGeom>
          <a:noFill/>
          <a:ln>
            <a:noFill/>
          </a:ln>
        </p:spPr>
        <p:txBody>
          <a:bodyPr spcFirstLastPara="1" wrap="square" lIns="121900" tIns="121900" rIns="121900" bIns="121900" anchor="t" anchorCtr="0">
            <a:spAutoFit/>
          </a:bodyPr>
          <a:lstStyle/>
          <a:p>
            <a:r>
              <a:rPr lang="en-US" altLang="zh-TW" sz="2400">
                <a:solidFill>
                  <a:srgbClr val="FF0000"/>
                </a:solidFill>
              </a:rPr>
              <a:t>Outdated</a:t>
            </a:r>
            <a:endParaRPr sz="2400">
              <a:solidFill>
                <a:srgbClr val="FF0000"/>
              </a:solidFill>
            </a:endParaRPr>
          </a:p>
        </p:txBody>
      </p:sp>
    </p:spTree>
    <p:extLst>
      <p:ext uri="{BB962C8B-B14F-4D97-AF65-F5344CB8AC3E}">
        <p14:creationId xmlns:p14="http://schemas.microsoft.com/office/powerpoint/2010/main" val="49769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7D66B9-70AB-409C-BA63-351826BB8CCB}"/>
              </a:ext>
            </a:extLst>
          </p:cNvPr>
          <p:cNvSpPr>
            <a:spLocks noGrp="1"/>
          </p:cNvSpPr>
          <p:nvPr>
            <p:ph type="title"/>
          </p:nvPr>
        </p:nvSpPr>
        <p:spPr>
          <a:xfrm>
            <a:off x="838200" y="365125"/>
            <a:ext cx="10515600" cy="1605718"/>
          </a:xfrm>
        </p:spPr>
        <p:txBody>
          <a:bodyPr>
            <a:noAutofit/>
          </a:bodyPr>
          <a:lstStyle/>
          <a:p>
            <a:r>
              <a:rPr lang="en-US" altLang="zh-HK" sz="1600" dirty="0"/>
              <a:t>Google</a:t>
            </a:r>
            <a:r>
              <a:rPr lang="zh-TW" altLang="en-US" sz="1600" dirty="0"/>
              <a:t>商家</a:t>
            </a:r>
            <a:br>
              <a:rPr lang="en-US" altLang="zh-TW" sz="1600" dirty="0"/>
            </a:br>
            <a:r>
              <a:rPr lang="en-US" altLang="zh-TW" sz="1600" dirty="0">
                <a:hlinkClick r:id="rId2"/>
              </a:rPr>
              <a:t>https://support.google.com/business?sjid=4038118222477170983-AP#topic=4596754</a:t>
            </a:r>
            <a:br>
              <a:rPr lang="en-US" altLang="zh-TW" sz="1600" dirty="0"/>
            </a:br>
            <a:br>
              <a:rPr lang="en-US" altLang="zh-TW" sz="1600" dirty="0"/>
            </a:br>
            <a:r>
              <a:rPr lang="en-US" altLang="zh-TW" sz="1600" dirty="0">
                <a:hlinkClick r:id="rId3"/>
              </a:rPr>
              <a:t>https://www.google.com/business/faq/</a:t>
            </a:r>
            <a:r>
              <a:rPr lang="en-US" altLang="zh-TW" sz="1600" dirty="0"/>
              <a:t> </a:t>
            </a:r>
            <a:br>
              <a:rPr lang="en-US" altLang="zh-TW" sz="1600" dirty="0"/>
            </a:br>
            <a:br>
              <a:rPr lang="en-US" altLang="zh-TW" sz="1600" dirty="0"/>
            </a:br>
            <a:r>
              <a:rPr lang="en-US" altLang="zh-TW" sz="1600" dirty="0">
                <a:hlinkClick r:id="rId4"/>
              </a:rPr>
              <a:t>https://support.google.com/business/answer/3039617?sjid=4038118222477170983-AP#zippy=%2Ccontact-number-issue</a:t>
            </a:r>
            <a:r>
              <a:rPr lang="en-US" altLang="zh-TW" sz="1600" dirty="0"/>
              <a:t> </a:t>
            </a:r>
            <a:br>
              <a:rPr lang="en-US" altLang="zh-TW" sz="1600" dirty="0"/>
            </a:br>
            <a:br>
              <a:rPr lang="en-US" altLang="zh-TW" sz="1600" dirty="0"/>
            </a:br>
            <a:r>
              <a:rPr lang="en-US" altLang="zh-TW" sz="1600" dirty="0">
                <a:hlinkClick r:id="rId5"/>
              </a:rPr>
              <a:t>https://support.google.com/business/contact/gmb_3p_complaints?sjid=4038118222477170983-AP</a:t>
            </a:r>
            <a:r>
              <a:rPr lang="en-US" altLang="zh-TW" sz="1600" dirty="0"/>
              <a:t> </a:t>
            </a:r>
            <a:br>
              <a:rPr lang="en-US" altLang="zh-TW" sz="1600" dirty="0"/>
            </a:br>
            <a:endParaRPr lang="zh-HK" altLang="en-US" sz="1600" dirty="0"/>
          </a:p>
        </p:txBody>
      </p:sp>
      <p:pic>
        <p:nvPicPr>
          <p:cNvPr id="5" name="图片 4">
            <a:extLst>
              <a:ext uri="{FF2B5EF4-FFF2-40B4-BE49-F238E27FC236}">
                <a16:creationId xmlns:a16="http://schemas.microsoft.com/office/drawing/2014/main" id="{B298A284-C98E-4675-A6F0-C5D8CE107E9D}"/>
              </a:ext>
            </a:extLst>
          </p:cNvPr>
          <p:cNvPicPr>
            <a:picLocks noChangeAspect="1"/>
          </p:cNvPicPr>
          <p:nvPr/>
        </p:nvPicPr>
        <p:blipFill>
          <a:blip r:embed="rId6"/>
          <a:stretch>
            <a:fillRect/>
          </a:stretch>
        </p:blipFill>
        <p:spPr>
          <a:xfrm>
            <a:off x="3859185" y="3955820"/>
            <a:ext cx="5230724" cy="264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2E26F79B-FFAA-492B-8A12-F20A0B6AA7FA}"/>
              </a:ext>
            </a:extLst>
          </p:cNvPr>
          <p:cNvPicPr>
            <a:picLocks noChangeAspect="1"/>
          </p:cNvPicPr>
          <p:nvPr/>
        </p:nvPicPr>
        <p:blipFill>
          <a:blip r:embed="rId7"/>
          <a:stretch>
            <a:fillRect/>
          </a:stretch>
        </p:blipFill>
        <p:spPr>
          <a:xfrm>
            <a:off x="292964" y="2198605"/>
            <a:ext cx="5060272" cy="264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33449425-F890-48FE-A2D8-3316AE90C1DE}"/>
              </a:ext>
            </a:extLst>
          </p:cNvPr>
          <p:cNvPicPr>
            <a:picLocks noChangeAspect="1"/>
          </p:cNvPicPr>
          <p:nvPr/>
        </p:nvPicPr>
        <p:blipFill>
          <a:blip r:embed="rId8"/>
          <a:stretch>
            <a:fillRect/>
          </a:stretch>
        </p:blipFill>
        <p:spPr>
          <a:xfrm>
            <a:off x="7548509" y="2618095"/>
            <a:ext cx="4442731" cy="2994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691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1c3918784f_1_2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u="sng" dirty="0">
                <a:solidFill>
                  <a:schemeClr val="hlink"/>
                </a:solidFill>
                <a:hlinkClick r:id="rId3"/>
              </a:rPr>
              <a:t>https://kwh.9u1.net/Services/Medicine-And-Geriatrics.html</a:t>
            </a:r>
            <a:r>
              <a:rPr lang="en-US" sz="3200" dirty="0"/>
              <a:t> </a:t>
            </a:r>
            <a:endParaRPr sz="3200" dirty="0"/>
          </a:p>
        </p:txBody>
      </p:sp>
      <p:sp>
        <p:nvSpPr>
          <p:cNvPr id="190" name="Google Shape;190;g31c3918784f_1_25"/>
          <p:cNvSpPr txBox="1">
            <a:spLocks noGrp="1"/>
          </p:cNvSpPr>
          <p:nvPr>
            <p:ph type="body" idx="1"/>
          </p:nvPr>
        </p:nvSpPr>
        <p:spPr>
          <a:xfrm>
            <a:off x="544875" y="1588175"/>
            <a:ext cx="4858800" cy="43512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1400" b="1">
                <a:solidFill>
                  <a:srgbClr val="70AD47"/>
                </a:solidFill>
              </a:rPr>
              <a:t>Geriatric Day Hospital,</a:t>
            </a:r>
            <a:endParaRPr sz="1400" b="1">
              <a:solidFill>
                <a:srgbClr val="70AD47"/>
              </a:solidFill>
            </a:endParaRPr>
          </a:p>
          <a:p>
            <a:pPr marL="0" lvl="0" indent="0" algn="l" rtl="0">
              <a:lnSpc>
                <a:spcPct val="115000"/>
              </a:lnSpc>
              <a:spcBef>
                <a:spcPts val="0"/>
              </a:spcBef>
              <a:spcAft>
                <a:spcPts val="0"/>
              </a:spcAft>
              <a:buClr>
                <a:schemeClr val="dk1"/>
              </a:buClr>
              <a:buSzPts val="1100"/>
              <a:buFont typeface="Arial"/>
              <a:buNone/>
            </a:pPr>
            <a:r>
              <a:rPr lang="en-US" sz="1400" b="1">
                <a:solidFill>
                  <a:srgbClr val="70AD47"/>
                </a:solidFill>
              </a:rPr>
              <a:t>Dementia Community Support Scheme,</a:t>
            </a:r>
            <a:endParaRPr sz="1400" b="1">
              <a:solidFill>
                <a:srgbClr val="70AD47"/>
              </a:solidFill>
            </a:endParaRPr>
          </a:p>
          <a:p>
            <a:pPr marL="0" lvl="0" indent="0" algn="l" rtl="0">
              <a:lnSpc>
                <a:spcPct val="115000"/>
              </a:lnSpc>
              <a:spcBef>
                <a:spcPts val="0"/>
              </a:spcBef>
              <a:spcAft>
                <a:spcPts val="0"/>
              </a:spcAft>
              <a:buClr>
                <a:schemeClr val="dk1"/>
              </a:buClr>
              <a:buSzPts val="1100"/>
              <a:buFont typeface="Arial"/>
              <a:buNone/>
            </a:pPr>
            <a:r>
              <a:rPr lang="en-US" sz="1400" b="1">
                <a:solidFill>
                  <a:srgbClr val="70AD47"/>
                </a:solidFill>
              </a:rPr>
              <a:t>Community Geriatric Assessment Service,</a:t>
            </a:r>
            <a:endParaRPr sz="1400" b="1">
              <a:solidFill>
                <a:srgbClr val="70AD47"/>
              </a:solidFill>
            </a:endParaRPr>
          </a:p>
          <a:p>
            <a:pPr marL="0" lvl="0" indent="0" algn="l" rtl="0">
              <a:lnSpc>
                <a:spcPct val="115000"/>
              </a:lnSpc>
              <a:spcBef>
                <a:spcPts val="0"/>
              </a:spcBef>
              <a:spcAft>
                <a:spcPts val="0"/>
              </a:spcAft>
              <a:buClr>
                <a:schemeClr val="dk1"/>
              </a:buClr>
              <a:buSzPts val="1100"/>
              <a:buFont typeface="Arial"/>
              <a:buNone/>
            </a:pPr>
            <a:r>
              <a:rPr lang="en-US" sz="1400" b="1">
                <a:solidFill>
                  <a:srgbClr val="70AD47"/>
                </a:solidFill>
              </a:rPr>
              <a:t>Integrated Care and Discharge Support to Elderly Patient</a:t>
            </a:r>
            <a:endParaRPr sz="1400" b="1">
              <a:solidFill>
                <a:srgbClr val="70AD47"/>
              </a:solidFill>
            </a:endParaRPr>
          </a:p>
          <a:p>
            <a:pPr marL="0" lvl="0" indent="0" algn="l" rtl="0">
              <a:lnSpc>
                <a:spcPct val="115000"/>
              </a:lnSpc>
              <a:spcBef>
                <a:spcPts val="0"/>
              </a:spcBef>
              <a:spcAft>
                <a:spcPts val="0"/>
              </a:spcAft>
              <a:buNone/>
            </a:pPr>
            <a:r>
              <a:rPr lang="en-US" sz="1400"/>
              <a:t>3/F</a:t>
            </a:r>
            <a:endParaRPr/>
          </a:p>
        </p:txBody>
      </p:sp>
      <p:pic>
        <p:nvPicPr>
          <p:cNvPr id="191" name="Google Shape;191;g31c3918784f_1_25"/>
          <p:cNvPicPr preferRelativeResize="0"/>
          <p:nvPr/>
        </p:nvPicPr>
        <p:blipFill>
          <a:blip r:embed="rId4">
            <a:alphaModFix/>
          </a:blip>
          <a:stretch>
            <a:fillRect/>
          </a:stretch>
        </p:blipFill>
        <p:spPr>
          <a:xfrm>
            <a:off x="5075475" y="1446275"/>
            <a:ext cx="8785875" cy="4783925"/>
          </a:xfrm>
          <a:prstGeom prst="rect">
            <a:avLst/>
          </a:prstGeom>
          <a:noFill/>
          <a:ln>
            <a:noFill/>
          </a:ln>
        </p:spPr>
      </p:pic>
      <p:sp>
        <p:nvSpPr>
          <p:cNvPr id="5" name="矩形 4">
            <a:extLst>
              <a:ext uri="{FF2B5EF4-FFF2-40B4-BE49-F238E27FC236}">
                <a16:creationId xmlns:a16="http://schemas.microsoft.com/office/drawing/2014/main" id="{457D09D4-1309-46E0-BC95-4E06A6AFBB6A}"/>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1c3918784f_1_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u="sng">
                <a:solidFill>
                  <a:schemeClr val="hlink"/>
                </a:solidFill>
                <a:hlinkClick r:id="rId3"/>
              </a:rPr>
              <a:t>https://kwh.9u1.net/Services/Medicine-And-Geriatrics.html</a:t>
            </a:r>
            <a:r>
              <a:rPr lang="en-US" sz="3200"/>
              <a:t> </a:t>
            </a:r>
            <a:endParaRPr sz="3200"/>
          </a:p>
        </p:txBody>
      </p:sp>
      <p:sp>
        <p:nvSpPr>
          <p:cNvPr id="197" name="Google Shape;197;g31c3918784f_1_3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1400"/>
              <a:t>Geriatrics Clinic, Memory Clinic, Osteoporosis Clinic, Continence Clinic</a:t>
            </a:r>
            <a:endParaRPr sz="1400"/>
          </a:p>
          <a:p>
            <a:pPr marL="0" lvl="0" indent="0" algn="l" rtl="0">
              <a:spcBef>
                <a:spcPts val="1000"/>
              </a:spcBef>
              <a:spcAft>
                <a:spcPts val="0"/>
              </a:spcAft>
              <a:buNone/>
            </a:pPr>
            <a:endParaRPr/>
          </a:p>
        </p:txBody>
      </p:sp>
      <p:pic>
        <p:nvPicPr>
          <p:cNvPr id="198" name="Google Shape;198;g31c3918784f_1_33"/>
          <p:cNvPicPr preferRelativeResize="0"/>
          <p:nvPr/>
        </p:nvPicPr>
        <p:blipFill>
          <a:blip r:embed="rId4">
            <a:alphaModFix/>
          </a:blip>
          <a:stretch>
            <a:fillRect/>
          </a:stretch>
        </p:blipFill>
        <p:spPr>
          <a:xfrm>
            <a:off x="928075" y="2207275"/>
            <a:ext cx="7101550" cy="4493374"/>
          </a:xfrm>
          <a:prstGeom prst="rect">
            <a:avLst/>
          </a:prstGeom>
          <a:noFill/>
          <a:ln>
            <a:noFill/>
          </a:ln>
        </p:spPr>
      </p:pic>
      <p:sp>
        <p:nvSpPr>
          <p:cNvPr id="5" name="矩形 4">
            <a:extLst>
              <a:ext uri="{FF2B5EF4-FFF2-40B4-BE49-F238E27FC236}">
                <a16:creationId xmlns:a16="http://schemas.microsoft.com/office/drawing/2014/main" id="{FC2176BE-26DA-491E-8786-26C20BB63B81}"/>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31c3918784f_1_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u="sng" dirty="0">
                <a:solidFill>
                  <a:schemeClr val="hlink"/>
                </a:solidFill>
                <a:hlinkClick r:id="rId3"/>
              </a:rPr>
              <a:t>https://kwh.9u1.net/Services/Medicine-And-Geriatrics.html</a:t>
            </a:r>
            <a:r>
              <a:rPr lang="en-US" sz="3200" dirty="0"/>
              <a:t> </a:t>
            </a:r>
            <a:endParaRPr sz="3200" dirty="0"/>
          </a:p>
        </p:txBody>
      </p:sp>
      <p:sp>
        <p:nvSpPr>
          <p:cNvPr id="204" name="Google Shape;204;g31c3918784f_1_43"/>
          <p:cNvSpPr txBox="1">
            <a:spLocks noGrp="1"/>
          </p:cNvSpPr>
          <p:nvPr>
            <p:ph type="body" idx="1"/>
          </p:nvPr>
        </p:nvSpPr>
        <p:spPr>
          <a:xfrm>
            <a:off x="838200" y="16021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800" b="1">
                <a:latin typeface="Arial"/>
                <a:ea typeface="Arial"/>
                <a:cs typeface="Arial"/>
                <a:sym typeface="Arial"/>
              </a:rPr>
              <a:t>繁體中文&amp;简体中文:</a:t>
            </a:r>
            <a:r>
              <a:rPr lang="en-US" sz="2300"/>
              <a:t>老人科</a:t>
            </a:r>
            <a:endParaRPr sz="3700"/>
          </a:p>
        </p:txBody>
      </p:sp>
      <p:pic>
        <p:nvPicPr>
          <p:cNvPr id="205" name="Google Shape;205;g31c3918784f_1_43"/>
          <p:cNvPicPr preferRelativeResize="0"/>
          <p:nvPr/>
        </p:nvPicPr>
        <p:blipFill>
          <a:blip r:embed="rId4">
            <a:alphaModFix/>
          </a:blip>
          <a:stretch>
            <a:fillRect/>
          </a:stretch>
        </p:blipFill>
        <p:spPr>
          <a:xfrm>
            <a:off x="838200" y="2263500"/>
            <a:ext cx="10190645" cy="4325925"/>
          </a:xfrm>
          <a:prstGeom prst="rect">
            <a:avLst/>
          </a:prstGeom>
          <a:noFill/>
          <a:ln>
            <a:noFill/>
          </a:ln>
        </p:spPr>
      </p:pic>
      <p:sp>
        <p:nvSpPr>
          <p:cNvPr id="5" name="矩形 4">
            <a:extLst>
              <a:ext uri="{FF2B5EF4-FFF2-40B4-BE49-F238E27FC236}">
                <a16:creationId xmlns:a16="http://schemas.microsoft.com/office/drawing/2014/main" id="{32BC7530-4F0C-4945-89EF-137E23C15407}"/>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1c3918784f_1_5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u="sng">
                <a:solidFill>
                  <a:schemeClr val="hlink"/>
                </a:solidFill>
                <a:hlinkClick r:id="rId3"/>
              </a:rPr>
              <a:t>https://kwh.9u1.net/Services/Medicine-And-Geriatrics.html</a:t>
            </a:r>
            <a:r>
              <a:rPr lang="en-US" sz="3200"/>
              <a:t> </a:t>
            </a:r>
            <a:endParaRPr sz="3200"/>
          </a:p>
        </p:txBody>
      </p:sp>
      <p:sp>
        <p:nvSpPr>
          <p:cNvPr id="211" name="Google Shape;211;g31c3918784f_1_52"/>
          <p:cNvSpPr txBox="1">
            <a:spLocks noGrp="1"/>
          </p:cNvSpPr>
          <p:nvPr>
            <p:ph type="body" idx="1"/>
          </p:nvPr>
        </p:nvSpPr>
        <p:spPr>
          <a:xfrm>
            <a:off x="586775" y="1690825"/>
            <a:ext cx="10515600" cy="43512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1800" b="1">
                <a:latin typeface="Arial"/>
                <a:ea typeface="Arial"/>
                <a:cs typeface="Arial"/>
                <a:sym typeface="Arial"/>
              </a:rPr>
              <a:t>繁體中文:</a:t>
            </a:r>
            <a:endParaRPr sz="18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老人科日間醫院</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智友醫社同行計劃</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社區老人評估服務</a:t>
            </a:r>
            <a:endParaRPr sz="1800">
              <a:latin typeface="Arial"/>
              <a:ea typeface="Arial"/>
              <a:cs typeface="Arial"/>
              <a:sym typeface="Arial"/>
            </a:endParaRPr>
          </a:p>
          <a:p>
            <a:pPr marL="0" lvl="0" indent="0" algn="l" rtl="0">
              <a:lnSpc>
                <a:spcPct val="115000"/>
              </a:lnSpc>
              <a:spcBef>
                <a:spcPts val="0"/>
              </a:spcBef>
              <a:spcAft>
                <a:spcPts val="0"/>
              </a:spcAft>
              <a:buNone/>
            </a:pPr>
            <a:r>
              <a:rPr lang="en-US" sz="1800">
                <a:latin typeface="Arial"/>
                <a:ea typeface="Arial"/>
                <a:cs typeface="Arial"/>
                <a:sym typeface="Arial"/>
              </a:rPr>
              <a:t>支援長者離院綜合服務</a:t>
            </a:r>
            <a:endParaRPr sz="1800">
              <a:latin typeface="Arial"/>
              <a:ea typeface="Arial"/>
              <a:cs typeface="Arial"/>
              <a:sym typeface="Arial"/>
            </a:endParaRPr>
          </a:p>
          <a:p>
            <a:pPr marL="0" lvl="0" indent="0" algn="l" rtl="0">
              <a:lnSpc>
                <a:spcPct val="115000"/>
              </a:lnSpc>
              <a:spcBef>
                <a:spcPts val="0"/>
              </a:spcBef>
              <a:spcAft>
                <a:spcPts val="0"/>
              </a:spcAft>
              <a:buNone/>
            </a:pPr>
            <a:endParaRPr sz="1800">
              <a:latin typeface="Arial"/>
              <a:ea typeface="Arial"/>
              <a:cs typeface="Arial"/>
              <a:sym typeface="Arial"/>
            </a:endParaRPr>
          </a:p>
          <a:p>
            <a:pPr marL="0" lvl="0" indent="0" algn="l" rtl="0">
              <a:lnSpc>
                <a:spcPct val="115000"/>
              </a:lnSpc>
              <a:spcBef>
                <a:spcPts val="0"/>
              </a:spcBef>
              <a:spcAft>
                <a:spcPts val="0"/>
              </a:spcAft>
              <a:buNone/>
            </a:pPr>
            <a:r>
              <a:rPr lang="en-US" sz="1800" b="1">
                <a:latin typeface="Arial"/>
                <a:ea typeface="Arial"/>
                <a:cs typeface="Arial"/>
                <a:sym typeface="Arial"/>
              </a:rPr>
              <a:t>简体中文:</a:t>
            </a:r>
            <a:endParaRPr sz="1800" b="1">
              <a:latin typeface="Arial"/>
              <a:ea typeface="Arial"/>
              <a:cs typeface="Arial"/>
              <a:sym typeface="Arial"/>
            </a:endParaRPr>
          </a:p>
          <a:p>
            <a:pPr marL="0" lvl="0" indent="0" algn="l" rtl="0">
              <a:lnSpc>
                <a:spcPct val="115000"/>
              </a:lnSpc>
              <a:spcBef>
                <a:spcPts val="0"/>
              </a:spcBef>
              <a:spcAft>
                <a:spcPts val="0"/>
              </a:spcAft>
              <a:buNone/>
            </a:pPr>
            <a:r>
              <a:rPr lang="en-US" sz="1800">
                <a:latin typeface="Arial"/>
                <a:ea typeface="Arial"/>
                <a:cs typeface="Arial"/>
                <a:sym typeface="Arial"/>
              </a:rPr>
              <a:t>老人科日间医院</a:t>
            </a:r>
            <a:endParaRPr sz="1800">
              <a:latin typeface="Arial"/>
              <a:ea typeface="Arial"/>
              <a:cs typeface="Arial"/>
              <a:sym typeface="Arial"/>
            </a:endParaRPr>
          </a:p>
          <a:p>
            <a:pPr marL="0" lvl="0" indent="0" algn="l" rtl="0">
              <a:lnSpc>
                <a:spcPct val="115000"/>
              </a:lnSpc>
              <a:spcBef>
                <a:spcPts val="0"/>
              </a:spcBef>
              <a:spcAft>
                <a:spcPts val="0"/>
              </a:spcAft>
              <a:buNone/>
            </a:pPr>
            <a:r>
              <a:rPr lang="en-US" sz="1800">
                <a:latin typeface="Arial"/>
                <a:ea typeface="Arial"/>
                <a:cs typeface="Arial"/>
                <a:sym typeface="Arial"/>
              </a:rPr>
              <a:t>智友医社同行计划</a:t>
            </a:r>
            <a:endParaRPr sz="1800">
              <a:latin typeface="Arial"/>
              <a:ea typeface="Arial"/>
              <a:cs typeface="Arial"/>
              <a:sym typeface="Arial"/>
            </a:endParaRPr>
          </a:p>
          <a:p>
            <a:pPr marL="0" lvl="0" indent="0" algn="l" rtl="0">
              <a:lnSpc>
                <a:spcPct val="115000"/>
              </a:lnSpc>
              <a:spcBef>
                <a:spcPts val="0"/>
              </a:spcBef>
              <a:spcAft>
                <a:spcPts val="0"/>
              </a:spcAft>
              <a:buNone/>
            </a:pPr>
            <a:r>
              <a:rPr lang="en-US" sz="1800">
                <a:latin typeface="Arial"/>
                <a:ea typeface="Arial"/>
                <a:cs typeface="Arial"/>
                <a:sym typeface="Arial"/>
              </a:rPr>
              <a:t>社区老人评估服务</a:t>
            </a:r>
            <a:endParaRPr sz="1800">
              <a:latin typeface="Arial"/>
              <a:ea typeface="Arial"/>
              <a:cs typeface="Arial"/>
              <a:sym typeface="Arial"/>
            </a:endParaRPr>
          </a:p>
          <a:p>
            <a:pPr marL="0" lvl="0" indent="0" algn="l" rtl="0">
              <a:lnSpc>
                <a:spcPct val="115000"/>
              </a:lnSpc>
              <a:spcBef>
                <a:spcPts val="0"/>
              </a:spcBef>
              <a:spcAft>
                <a:spcPts val="0"/>
              </a:spcAft>
              <a:buNone/>
            </a:pPr>
            <a:r>
              <a:rPr lang="en-US" sz="1800">
                <a:latin typeface="Arial"/>
                <a:ea typeface="Arial"/>
                <a:cs typeface="Arial"/>
                <a:sym typeface="Arial"/>
              </a:rPr>
              <a:t>支援长者离院综合服务</a:t>
            </a:r>
            <a:endParaRPr sz="1400"/>
          </a:p>
          <a:p>
            <a:pPr marL="0" lvl="0" indent="0" algn="l" rtl="0">
              <a:spcBef>
                <a:spcPts val="1000"/>
              </a:spcBef>
              <a:spcAft>
                <a:spcPts val="0"/>
              </a:spcAft>
              <a:buNone/>
            </a:pPr>
            <a:endParaRPr sz="1400"/>
          </a:p>
        </p:txBody>
      </p:sp>
      <p:pic>
        <p:nvPicPr>
          <p:cNvPr id="212" name="Google Shape;212;g31c3918784f_1_52"/>
          <p:cNvPicPr preferRelativeResize="0"/>
          <p:nvPr/>
        </p:nvPicPr>
        <p:blipFill>
          <a:blip r:embed="rId4">
            <a:alphaModFix/>
          </a:blip>
          <a:stretch>
            <a:fillRect/>
          </a:stretch>
        </p:blipFill>
        <p:spPr>
          <a:xfrm>
            <a:off x="3769575" y="1438500"/>
            <a:ext cx="9930925" cy="5298151"/>
          </a:xfrm>
          <a:prstGeom prst="rect">
            <a:avLst/>
          </a:prstGeom>
          <a:noFill/>
          <a:ln>
            <a:noFill/>
          </a:ln>
        </p:spPr>
      </p:pic>
      <p:sp>
        <p:nvSpPr>
          <p:cNvPr id="5" name="矩形 4">
            <a:extLst>
              <a:ext uri="{FF2B5EF4-FFF2-40B4-BE49-F238E27FC236}">
                <a16:creationId xmlns:a16="http://schemas.microsoft.com/office/drawing/2014/main" id="{921F3DEC-847B-446D-B028-AFEAB1BDA135}"/>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31c3918784f_1_6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u="sng">
                <a:solidFill>
                  <a:schemeClr val="hlink"/>
                </a:solidFill>
                <a:hlinkClick r:id="rId3"/>
              </a:rPr>
              <a:t>https://kwh.9u1.net/Services/Medicine-And-Geriatrics.html</a:t>
            </a:r>
            <a:r>
              <a:rPr lang="en-US" sz="3200"/>
              <a:t> </a:t>
            </a:r>
            <a:endParaRPr sz="3200"/>
          </a:p>
        </p:txBody>
      </p:sp>
      <p:sp>
        <p:nvSpPr>
          <p:cNvPr id="218" name="Google Shape;218;g31c3918784f_1_61"/>
          <p:cNvSpPr txBox="1">
            <a:spLocks noGrp="1"/>
          </p:cNvSpPr>
          <p:nvPr>
            <p:ph type="body" idx="1"/>
          </p:nvPr>
        </p:nvSpPr>
        <p:spPr>
          <a:xfrm>
            <a:off x="586775" y="1690825"/>
            <a:ext cx="10515600" cy="43512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1800" b="1">
                <a:latin typeface="Arial"/>
                <a:ea typeface="Arial"/>
                <a:cs typeface="Arial"/>
                <a:sym typeface="Arial"/>
              </a:rPr>
              <a:t>繁體中文:</a:t>
            </a:r>
            <a:endParaRPr sz="18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長者急症護理</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老人科日間醫院</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遙距醫療</a:t>
            </a:r>
            <a:endParaRPr sz="1800">
              <a:latin typeface="Arial"/>
              <a:ea typeface="Arial"/>
              <a:cs typeface="Arial"/>
              <a:sym typeface="Arial"/>
            </a:endParaRPr>
          </a:p>
          <a:p>
            <a:pPr marL="0" lvl="0" indent="0" algn="l" rtl="0">
              <a:lnSpc>
                <a:spcPct val="115000"/>
              </a:lnSpc>
              <a:spcBef>
                <a:spcPts val="0"/>
              </a:spcBef>
              <a:spcAft>
                <a:spcPts val="0"/>
              </a:spcAft>
              <a:buNone/>
            </a:pPr>
            <a:r>
              <a:rPr lang="en-US" sz="1800">
                <a:latin typeface="Arial"/>
                <a:ea typeface="Arial"/>
                <a:cs typeface="Arial"/>
                <a:sym typeface="Arial"/>
              </a:rPr>
              <a:t>尿流動力學檢查</a:t>
            </a:r>
            <a:endParaRPr sz="1800">
              <a:latin typeface="Arial"/>
              <a:ea typeface="Arial"/>
              <a:cs typeface="Arial"/>
              <a:sym typeface="Arial"/>
            </a:endParaRPr>
          </a:p>
          <a:p>
            <a:pPr marL="0" lvl="0" indent="0" algn="l" rtl="0">
              <a:lnSpc>
                <a:spcPct val="115000"/>
              </a:lnSpc>
              <a:spcBef>
                <a:spcPts val="0"/>
              </a:spcBef>
              <a:spcAft>
                <a:spcPts val="0"/>
              </a:spcAft>
              <a:buNone/>
            </a:pPr>
            <a:endParaRPr sz="1800">
              <a:latin typeface="Arial"/>
              <a:ea typeface="Arial"/>
              <a:cs typeface="Arial"/>
              <a:sym typeface="Arial"/>
            </a:endParaRPr>
          </a:p>
          <a:p>
            <a:pPr marL="0" lvl="0" indent="0" algn="l" rtl="0">
              <a:lnSpc>
                <a:spcPct val="115000"/>
              </a:lnSpc>
              <a:spcBef>
                <a:spcPts val="0"/>
              </a:spcBef>
              <a:spcAft>
                <a:spcPts val="0"/>
              </a:spcAft>
              <a:buNone/>
            </a:pPr>
            <a:r>
              <a:rPr lang="en-US" sz="1800" b="1">
                <a:latin typeface="Arial"/>
                <a:ea typeface="Arial"/>
                <a:cs typeface="Arial"/>
                <a:sym typeface="Arial"/>
              </a:rPr>
              <a:t>简体中文:</a:t>
            </a:r>
            <a:endParaRPr sz="18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长者急症护理</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老人科日间医院</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latin typeface="Arial"/>
                <a:ea typeface="Arial"/>
                <a:cs typeface="Arial"/>
                <a:sym typeface="Arial"/>
              </a:rPr>
              <a:t>遥距医疗</a:t>
            </a:r>
            <a:endParaRPr sz="1800">
              <a:latin typeface="Arial"/>
              <a:ea typeface="Arial"/>
              <a:cs typeface="Arial"/>
              <a:sym typeface="Arial"/>
            </a:endParaRPr>
          </a:p>
          <a:p>
            <a:pPr marL="0" lvl="0" indent="0" algn="l" rtl="0">
              <a:lnSpc>
                <a:spcPct val="115000"/>
              </a:lnSpc>
              <a:spcBef>
                <a:spcPts val="0"/>
              </a:spcBef>
              <a:spcAft>
                <a:spcPts val="0"/>
              </a:spcAft>
              <a:buNone/>
            </a:pPr>
            <a:r>
              <a:rPr lang="en-US" sz="1800">
                <a:latin typeface="Arial"/>
                <a:ea typeface="Arial"/>
                <a:cs typeface="Arial"/>
                <a:sym typeface="Arial"/>
              </a:rPr>
              <a:t>尿流动力学检查</a:t>
            </a:r>
            <a:endParaRPr sz="1400"/>
          </a:p>
        </p:txBody>
      </p:sp>
      <p:pic>
        <p:nvPicPr>
          <p:cNvPr id="219" name="Google Shape;219;g31c3918784f_1_61"/>
          <p:cNvPicPr preferRelativeResize="0"/>
          <p:nvPr/>
        </p:nvPicPr>
        <p:blipFill>
          <a:blip r:embed="rId4">
            <a:alphaModFix/>
          </a:blip>
          <a:stretch>
            <a:fillRect/>
          </a:stretch>
        </p:blipFill>
        <p:spPr>
          <a:xfrm>
            <a:off x="3044900" y="1469448"/>
            <a:ext cx="9112100" cy="4970651"/>
          </a:xfrm>
          <a:prstGeom prst="rect">
            <a:avLst/>
          </a:prstGeom>
          <a:noFill/>
          <a:ln>
            <a:noFill/>
          </a:ln>
        </p:spPr>
      </p:pic>
      <p:sp>
        <p:nvSpPr>
          <p:cNvPr id="5" name="矩形 4">
            <a:extLst>
              <a:ext uri="{FF2B5EF4-FFF2-40B4-BE49-F238E27FC236}">
                <a16:creationId xmlns:a16="http://schemas.microsoft.com/office/drawing/2014/main" id="{76180882-5BE0-4508-BF93-2D89964D0B7E}"/>
              </a:ext>
            </a:extLst>
          </p:cNvPr>
          <p:cNvSpPr/>
          <p:nvPr/>
        </p:nvSpPr>
        <p:spPr>
          <a:xfrm>
            <a:off x="11032126" y="182360"/>
            <a:ext cx="922186" cy="37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done</a:t>
            </a:r>
            <a:endParaRPr lang="zh-HK" altLang="en-US" dirty="0"/>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2248</Words>
  <Application>Microsoft Office PowerPoint</Application>
  <PresentationFormat>宽屏</PresentationFormat>
  <Paragraphs>270</Paragraphs>
  <Slides>46</Slides>
  <Notes>39</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46</vt:i4>
      </vt:variant>
    </vt:vector>
  </HeadingPairs>
  <TitlesOfParts>
    <vt:vector size="51" baseType="lpstr">
      <vt:lpstr>Arial</vt:lpstr>
      <vt:lpstr>Calibri</vt:lpstr>
      <vt:lpstr>Calibri Light</vt:lpstr>
      <vt:lpstr>Times New Roman</vt:lpstr>
      <vt:lpstr>Office 主题​​</vt:lpstr>
      <vt:lpstr>KWH Feedback</vt:lpstr>
      <vt:lpstr>2024-12-03</vt:lpstr>
      <vt:lpstr>https://kwh.9u1.net/Services/Medical-Social-Service.html  https://kwh.9u1.net/Services/Health-Promotion-Centre.html </vt:lpstr>
      <vt:lpstr>https://kwh.9u1.net/Services/Prosthetics-Orthotics.html </vt:lpstr>
      <vt:lpstr>https://kwh.9u1.net/Services/Medicine-And-Geriatrics.html </vt:lpstr>
      <vt:lpstr>https://kwh.9u1.net/Services/Medicine-And-Geriatrics.html </vt:lpstr>
      <vt:lpstr>https://kwh.9u1.net/Services/Medicine-And-Geriatrics.html </vt:lpstr>
      <vt:lpstr>https://kwh.9u1.net/Services/Medicine-And-Geriatrics.html </vt:lpstr>
      <vt:lpstr>https://kwh.9u1.net/Services/Medicine-And-Geriatrics.html </vt:lpstr>
      <vt:lpstr>https://kwh.9u1.net/Services/Medicine-And-Geriatrics.html </vt:lpstr>
      <vt:lpstr>這目錄的兩個選項排序更新為</vt:lpstr>
      <vt:lpstr>這目錄的兩個選項排序更新為</vt:lpstr>
      <vt:lpstr>Logo合併為一，並只提供顯示功能</vt:lpstr>
      <vt:lpstr>https://kwh.9u1.net/ </vt:lpstr>
      <vt:lpstr>https://kwh.9u1.net/Organization-Structure.html </vt:lpstr>
      <vt:lpstr>https://kwh.9u1.net/In-patients.html?lang=en </vt:lpstr>
      <vt:lpstr>https://kwh.9u1.net/In-patients.html?lang=en </vt:lpstr>
      <vt:lpstr>https://kwh.9u1.net/Specialist-Out-patient.html?lang=en </vt:lpstr>
      <vt:lpstr>https://kwh.9u1.net/Specialist-Out-patient.html?lang=en </vt:lpstr>
      <vt:lpstr>https://kwh.9u1.net/Specialist-Out-patient.html?lang=en  https://www.ha.org.hk/visitor/ha_visitor_index.asp?Content_ID=248298&amp;Lang=CHIB5&amp;Dimension=100&amp;Parent_ID=10053&amp;Ver=HTML </vt:lpstr>
      <vt:lpstr>https://kwh.9u1.net/General-Out-patient.html</vt:lpstr>
      <vt:lpstr>https://kwh.9u1.net/Visitors.html?lang=en </vt:lpstr>
      <vt:lpstr>2024-12-09</vt:lpstr>
      <vt:lpstr>PowerPoint 演示文稿</vt:lpstr>
      <vt:lpstr>Visitors</vt:lpstr>
      <vt:lpstr>Redevelopment Project</vt:lpstr>
      <vt:lpstr>Outreach Service (Nursing)</vt:lpstr>
      <vt:lpstr>PowerPoint 演示文稿</vt:lpstr>
      <vt:lpstr>PowerPoint 演示文稿</vt:lpstr>
      <vt:lpstr>PowerPoint 演示文稿</vt:lpstr>
      <vt:lpstr>PowerPoint 演示文稿</vt:lpstr>
      <vt:lpstr>History</vt:lpstr>
      <vt:lpstr>History</vt:lpstr>
      <vt:lpstr>2024-12-10</vt:lpstr>
      <vt:lpstr>News/Events</vt:lpstr>
      <vt:lpstr>M&amp;G</vt:lpstr>
      <vt:lpstr>2024-12-12</vt:lpstr>
      <vt:lpstr>Overview https://kwh.9u1.net/overview.html </vt:lpstr>
      <vt:lpstr>未完成</vt:lpstr>
      <vt:lpstr>PowerPoint 演示文稿</vt:lpstr>
      <vt:lpstr>Award</vt:lpstr>
      <vt:lpstr>更改所有「廣華外觀模擬圖片」</vt:lpstr>
      <vt:lpstr>待KWH覆</vt:lpstr>
      <vt:lpstr>https://kwh.9u1.net/Our-Services.html 於手機版進入服務列表頁時, 因文字文度超出, 導致如下圖所示的異常 建議的解決方法是改為: 1) 以上圖下字形式處理, 但缺點是版面會變很長 2) 於手機版時直接移除不顯示圖片 </vt:lpstr>
      <vt:lpstr>Visitor</vt:lpstr>
      <vt:lpstr>Google商家 https://support.google.com/business?sjid=4038118222477170983-AP#topic=4596754  https://www.google.com/business/faq/   https://support.google.com/business/answer/3039617?sjid=4038118222477170983-AP#zippy=%2Ccontact-number-issue   https://support.google.com/business/contact/gmb_3p_complaints?sjid=4038118222477170983-AP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2024-12-03</dc:title>
  <dc:creator>SAM SAM</dc:creator>
  <cp:lastModifiedBy>SAM SAM</cp:lastModifiedBy>
  <cp:revision>3</cp:revision>
  <dcterms:created xsi:type="dcterms:W3CDTF">2024-12-13T11:22:50Z</dcterms:created>
  <dcterms:modified xsi:type="dcterms:W3CDTF">2024-12-13T11:30:42Z</dcterms:modified>
</cp:coreProperties>
</file>